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312" r:id="rId3"/>
    <p:sldId id="281" r:id="rId4"/>
    <p:sldId id="290" r:id="rId5"/>
    <p:sldId id="292" r:id="rId6"/>
    <p:sldId id="294" r:id="rId7"/>
    <p:sldId id="304" r:id="rId8"/>
    <p:sldId id="284" r:id="rId9"/>
    <p:sldId id="285" r:id="rId10"/>
    <p:sldId id="286" r:id="rId11"/>
    <p:sldId id="287" r:id="rId12"/>
    <p:sldId id="288" r:id="rId13"/>
    <p:sldId id="305" r:id="rId14"/>
    <p:sldId id="306" r:id="rId15"/>
    <p:sldId id="307" r:id="rId16"/>
    <p:sldId id="280" r:id="rId17"/>
    <p:sldId id="282" r:id="rId18"/>
    <p:sldId id="295" r:id="rId19"/>
    <p:sldId id="296" r:id="rId20"/>
    <p:sldId id="297" r:id="rId21"/>
    <p:sldId id="298" r:id="rId22"/>
    <p:sldId id="300" r:id="rId23"/>
    <p:sldId id="301" r:id="rId24"/>
    <p:sldId id="302" r:id="rId25"/>
    <p:sldId id="303" r:id="rId26"/>
    <p:sldId id="299" r:id="rId27"/>
    <p:sldId id="308" r:id="rId28"/>
    <p:sldId id="309" r:id="rId29"/>
    <p:sldId id="313" r:id="rId30"/>
    <p:sldId id="31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2E77B-9033-7649-AC9F-F2F7246BEE12}" type="doc">
      <dgm:prSet loTypeId="urn:microsoft.com/office/officeart/2005/8/layout/process2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6E93339-A8F8-FC46-BA35-87D80656EE4B}">
      <dgm:prSet phldrT="[Text]"/>
      <dgm:spPr/>
      <dgm:t>
        <a:bodyPr/>
        <a:lstStyle/>
        <a:p>
          <a:r>
            <a:rPr lang="en-GB" dirty="0" err="1"/>
            <a:t>Kreiranje</a:t>
          </a:r>
          <a:r>
            <a:rPr lang="en-GB" dirty="0"/>
            <a:t> </a:t>
          </a:r>
          <a:r>
            <a:rPr lang="en-GB" dirty="0" err="1"/>
            <a:t>novog</a:t>
          </a:r>
          <a:r>
            <a:rPr lang="en-GB" dirty="0"/>
            <a:t> </a:t>
          </a:r>
          <a:r>
            <a:rPr lang="en-GB" dirty="0" err="1"/>
            <a:t>modela</a:t>
          </a:r>
          <a:endParaRPr lang="en-GB" dirty="0"/>
        </a:p>
      </dgm:t>
    </dgm:pt>
    <dgm:pt modelId="{27385916-92F3-FF4D-94D3-32A2D51E3B48}" type="parTrans" cxnId="{63708028-06EF-2B42-AE00-31E0D829F5A2}">
      <dgm:prSet/>
      <dgm:spPr/>
      <dgm:t>
        <a:bodyPr/>
        <a:lstStyle/>
        <a:p>
          <a:endParaRPr lang="en-GB"/>
        </a:p>
      </dgm:t>
    </dgm:pt>
    <dgm:pt modelId="{68E3C0A5-E3A5-4846-8D49-D67F78E36863}" type="sibTrans" cxnId="{63708028-06EF-2B42-AE00-31E0D829F5A2}">
      <dgm:prSet/>
      <dgm:spPr/>
      <dgm:t>
        <a:bodyPr/>
        <a:lstStyle/>
        <a:p>
          <a:endParaRPr lang="en-GB"/>
        </a:p>
      </dgm:t>
    </dgm:pt>
    <dgm:pt modelId="{9442C376-DD76-4541-A13F-0C220AC2CC0E}">
      <dgm:prSet/>
      <dgm:spPr/>
      <dgm:t>
        <a:bodyPr/>
        <a:lstStyle/>
        <a:p>
          <a:r>
            <a:rPr lang="en-GB"/>
            <a:t>Unošenje podataka</a:t>
          </a:r>
          <a:endParaRPr lang="en-GB" dirty="0"/>
        </a:p>
      </dgm:t>
    </dgm:pt>
    <dgm:pt modelId="{5C91A706-DB02-024E-8818-B3AA31AA9C12}" type="parTrans" cxnId="{4D17D910-C5A0-AD41-9EB9-1F9AB8F242E3}">
      <dgm:prSet/>
      <dgm:spPr/>
      <dgm:t>
        <a:bodyPr/>
        <a:lstStyle/>
        <a:p>
          <a:endParaRPr lang="en-GB"/>
        </a:p>
      </dgm:t>
    </dgm:pt>
    <dgm:pt modelId="{0135FBB2-8AA3-AB43-A3DF-CCD9BC43C057}" type="sibTrans" cxnId="{4D17D910-C5A0-AD41-9EB9-1F9AB8F242E3}">
      <dgm:prSet/>
      <dgm:spPr/>
      <dgm:t>
        <a:bodyPr/>
        <a:lstStyle/>
        <a:p>
          <a:endParaRPr lang="en-GB"/>
        </a:p>
      </dgm:t>
    </dgm:pt>
    <dgm:pt modelId="{ABD4177C-D4E3-E841-A8E5-DE38B7F99E88}">
      <dgm:prSet/>
      <dgm:spPr/>
      <dgm:t>
        <a:bodyPr/>
        <a:lstStyle/>
        <a:p>
          <a:r>
            <a:rPr lang="en-GB"/>
            <a:t>Snimanje modela</a:t>
          </a:r>
          <a:endParaRPr lang="en-GB" dirty="0"/>
        </a:p>
      </dgm:t>
    </dgm:pt>
    <dgm:pt modelId="{334DD43D-A1F7-5D46-9004-24882A6196CC}" type="parTrans" cxnId="{65A0C313-DE90-624E-8C02-FC46960B1F66}">
      <dgm:prSet/>
      <dgm:spPr/>
      <dgm:t>
        <a:bodyPr/>
        <a:lstStyle/>
        <a:p>
          <a:endParaRPr lang="en-GB"/>
        </a:p>
      </dgm:t>
    </dgm:pt>
    <dgm:pt modelId="{02917D90-4B4D-1C44-99F7-ACCE418BC051}" type="sibTrans" cxnId="{65A0C313-DE90-624E-8C02-FC46960B1F66}">
      <dgm:prSet/>
      <dgm:spPr/>
      <dgm:t>
        <a:bodyPr/>
        <a:lstStyle/>
        <a:p>
          <a:endParaRPr lang="en-GB"/>
        </a:p>
      </dgm:t>
    </dgm:pt>
    <dgm:pt modelId="{464B93A7-BB7B-4944-956B-0FD6D4AC0493}">
      <dgm:prSet/>
      <dgm:spPr/>
      <dgm:t>
        <a:bodyPr/>
        <a:lstStyle/>
        <a:p>
          <a:r>
            <a:rPr lang="en-GB"/>
            <a:t>Verifikacija modela</a:t>
          </a:r>
          <a:endParaRPr lang="en-GB" dirty="0"/>
        </a:p>
      </dgm:t>
    </dgm:pt>
    <dgm:pt modelId="{874918E5-E300-F94B-A55F-47D5EFB12C8D}" type="parTrans" cxnId="{DA505DCB-B8B0-F14F-AE58-750651B52928}">
      <dgm:prSet/>
      <dgm:spPr/>
      <dgm:t>
        <a:bodyPr/>
        <a:lstStyle/>
        <a:p>
          <a:endParaRPr lang="en-GB"/>
        </a:p>
      </dgm:t>
    </dgm:pt>
    <dgm:pt modelId="{43E3365C-8575-DC4F-8F2A-093D9ECE7851}" type="sibTrans" cxnId="{DA505DCB-B8B0-F14F-AE58-750651B52928}">
      <dgm:prSet/>
      <dgm:spPr/>
      <dgm:t>
        <a:bodyPr/>
        <a:lstStyle/>
        <a:p>
          <a:endParaRPr lang="en-GB"/>
        </a:p>
      </dgm:t>
    </dgm:pt>
    <dgm:pt modelId="{96AD2F59-DC10-1E41-9364-1D157A8305EB}">
      <dgm:prSet/>
      <dgm:spPr/>
      <dgm:t>
        <a:bodyPr/>
        <a:lstStyle/>
        <a:p>
          <a:r>
            <a:rPr lang="en-GB" dirty="0" err="1"/>
            <a:t>Analiza</a:t>
          </a:r>
          <a:r>
            <a:rPr lang="en-GB" dirty="0"/>
            <a:t> </a:t>
          </a:r>
          <a:r>
            <a:rPr lang="en-GB" dirty="0" err="1"/>
            <a:t>modela</a:t>
          </a:r>
          <a:endParaRPr lang="en-GB" dirty="0"/>
        </a:p>
      </dgm:t>
    </dgm:pt>
    <dgm:pt modelId="{FC97B124-FFCC-B94B-A424-931FE5C69D66}" type="parTrans" cxnId="{5F682F73-4180-B640-8AEA-1E2FB1DA29C7}">
      <dgm:prSet/>
      <dgm:spPr/>
      <dgm:t>
        <a:bodyPr/>
        <a:lstStyle/>
        <a:p>
          <a:endParaRPr lang="en-GB"/>
        </a:p>
      </dgm:t>
    </dgm:pt>
    <dgm:pt modelId="{D2BBAE18-F6D5-D440-BE9F-5544CA2714BC}" type="sibTrans" cxnId="{5F682F73-4180-B640-8AEA-1E2FB1DA29C7}">
      <dgm:prSet/>
      <dgm:spPr/>
      <dgm:t>
        <a:bodyPr/>
        <a:lstStyle/>
        <a:p>
          <a:endParaRPr lang="en-GB"/>
        </a:p>
      </dgm:t>
    </dgm:pt>
    <dgm:pt modelId="{2FDD1994-79D1-1D47-9D89-6B4579D59B34}">
      <dgm:prSet/>
      <dgm:spPr/>
      <dgm:t>
        <a:bodyPr/>
        <a:lstStyle/>
        <a:p>
          <a:r>
            <a:rPr lang="en-GB" dirty="0" err="1"/>
            <a:t>Vizuelizacija</a:t>
          </a:r>
          <a:endParaRPr lang="en-GB" dirty="0"/>
        </a:p>
      </dgm:t>
    </dgm:pt>
    <dgm:pt modelId="{CDC038E6-272E-CC46-B7F3-FB9DEB972672}" type="parTrans" cxnId="{3D4ED059-D303-C249-9414-D4823D569A40}">
      <dgm:prSet/>
      <dgm:spPr/>
      <dgm:t>
        <a:bodyPr/>
        <a:lstStyle/>
        <a:p>
          <a:endParaRPr lang="en-GB"/>
        </a:p>
      </dgm:t>
    </dgm:pt>
    <dgm:pt modelId="{45207B18-E4EF-3E49-9E16-CAC88E215511}" type="sibTrans" cxnId="{3D4ED059-D303-C249-9414-D4823D569A40}">
      <dgm:prSet/>
      <dgm:spPr/>
      <dgm:t>
        <a:bodyPr/>
        <a:lstStyle/>
        <a:p>
          <a:endParaRPr lang="en-GB"/>
        </a:p>
      </dgm:t>
    </dgm:pt>
    <dgm:pt modelId="{00CBF093-D17C-C746-9DB8-9D74C01598B5}" type="pres">
      <dgm:prSet presAssocID="{40E2E77B-9033-7649-AC9F-F2F7246BEE1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311A41BA-ACBC-AE40-81ED-72A43C9A014F}" type="pres">
      <dgm:prSet presAssocID="{66E93339-A8F8-FC46-BA35-87D80656EE4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DAE000-2D3F-B14E-9A1C-19AB16BF9FCB}" type="pres">
      <dgm:prSet presAssocID="{68E3C0A5-E3A5-4846-8D49-D67F78E36863}" presName="sibTrans" presStyleLbl="sibTrans2D1" presStyleIdx="0" presStyleCnt="5"/>
      <dgm:spPr/>
      <dgm:t>
        <a:bodyPr/>
        <a:lstStyle/>
        <a:p>
          <a:endParaRPr lang="sr-Latn-RS"/>
        </a:p>
      </dgm:t>
    </dgm:pt>
    <dgm:pt modelId="{0B372BDA-0021-1048-8E3E-C690F284D857}" type="pres">
      <dgm:prSet presAssocID="{68E3C0A5-E3A5-4846-8D49-D67F78E36863}" presName="connectorText" presStyleLbl="sibTrans2D1" presStyleIdx="0" presStyleCnt="5"/>
      <dgm:spPr/>
      <dgm:t>
        <a:bodyPr/>
        <a:lstStyle/>
        <a:p>
          <a:endParaRPr lang="sr-Latn-RS"/>
        </a:p>
      </dgm:t>
    </dgm:pt>
    <dgm:pt modelId="{01C95D2E-C95F-C84F-8C80-A533098B9BAB}" type="pres">
      <dgm:prSet presAssocID="{9442C376-DD76-4541-A13F-0C220AC2CC0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D3DB302-2870-A041-AB6D-52C9F0149365}" type="pres">
      <dgm:prSet presAssocID="{0135FBB2-8AA3-AB43-A3DF-CCD9BC43C057}" presName="sibTrans" presStyleLbl="sibTrans2D1" presStyleIdx="1" presStyleCnt="5"/>
      <dgm:spPr/>
      <dgm:t>
        <a:bodyPr/>
        <a:lstStyle/>
        <a:p>
          <a:endParaRPr lang="sr-Latn-RS"/>
        </a:p>
      </dgm:t>
    </dgm:pt>
    <dgm:pt modelId="{3D44B6FF-529F-AF4C-9805-5994B97C37CA}" type="pres">
      <dgm:prSet presAssocID="{0135FBB2-8AA3-AB43-A3DF-CCD9BC43C057}" presName="connectorText" presStyleLbl="sibTrans2D1" presStyleIdx="1" presStyleCnt="5"/>
      <dgm:spPr/>
      <dgm:t>
        <a:bodyPr/>
        <a:lstStyle/>
        <a:p>
          <a:endParaRPr lang="sr-Latn-RS"/>
        </a:p>
      </dgm:t>
    </dgm:pt>
    <dgm:pt modelId="{2357D0F7-1C3D-2249-87AD-371862190D7D}" type="pres">
      <dgm:prSet presAssocID="{ABD4177C-D4E3-E841-A8E5-DE38B7F99E8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D2DEC90-1366-264C-BA76-54EE4C45C145}" type="pres">
      <dgm:prSet presAssocID="{02917D90-4B4D-1C44-99F7-ACCE418BC051}" presName="sibTrans" presStyleLbl="sibTrans2D1" presStyleIdx="2" presStyleCnt="5"/>
      <dgm:spPr/>
      <dgm:t>
        <a:bodyPr/>
        <a:lstStyle/>
        <a:p>
          <a:endParaRPr lang="sr-Latn-RS"/>
        </a:p>
      </dgm:t>
    </dgm:pt>
    <dgm:pt modelId="{2DF06F99-E6FB-C647-BCB2-6FB2379DEC3E}" type="pres">
      <dgm:prSet presAssocID="{02917D90-4B4D-1C44-99F7-ACCE418BC051}" presName="connectorText" presStyleLbl="sibTrans2D1" presStyleIdx="2" presStyleCnt="5"/>
      <dgm:spPr/>
      <dgm:t>
        <a:bodyPr/>
        <a:lstStyle/>
        <a:p>
          <a:endParaRPr lang="sr-Latn-RS"/>
        </a:p>
      </dgm:t>
    </dgm:pt>
    <dgm:pt modelId="{A8B47D8C-E41B-6445-96D8-A3918AB71376}" type="pres">
      <dgm:prSet presAssocID="{464B93A7-BB7B-4944-956B-0FD6D4AC049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31E29D16-6D28-504A-AEA8-F009A617A95A}" type="pres">
      <dgm:prSet presAssocID="{43E3365C-8575-DC4F-8F2A-093D9ECE7851}" presName="sibTrans" presStyleLbl="sibTrans2D1" presStyleIdx="3" presStyleCnt="5"/>
      <dgm:spPr/>
      <dgm:t>
        <a:bodyPr/>
        <a:lstStyle/>
        <a:p>
          <a:endParaRPr lang="sr-Latn-RS"/>
        </a:p>
      </dgm:t>
    </dgm:pt>
    <dgm:pt modelId="{189ABE17-B2B7-8649-AE62-5DE643DA5832}" type="pres">
      <dgm:prSet presAssocID="{43E3365C-8575-DC4F-8F2A-093D9ECE7851}" presName="connectorText" presStyleLbl="sibTrans2D1" presStyleIdx="3" presStyleCnt="5"/>
      <dgm:spPr/>
      <dgm:t>
        <a:bodyPr/>
        <a:lstStyle/>
        <a:p>
          <a:endParaRPr lang="sr-Latn-RS"/>
        </a:p>
      </dgm:t>
    </dgm:pt>
    <dgm:pt modelId="{A04B289E-BE2C-F247-BB5F-985DD3173276}" type="pres">
      <dgm:prSet presAssocID="{96AD2F59-DC10-1E41-9364-1D157A8305E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90DE29F-4124-6C4C-9EF0-D22E5B09E067}" type="pres">
      <dgm:prSet presAssocID="{D2BBAE18-F6D5-D440-BE9F-5544CA2714BC}" presName="sibTrans" presStyleLbl="sibTrans2D1" presStyleIdx="4" presStyleCnt="5"/>
      <dgm:spPr/>
      <dgm:t>
        <a:bodyPr/>
        <a:lstStyle/>
        <a:p>
          <a:endParaRPr lang="sr-Latn-RS"/>
        </a:p>
      </dgm:t>
    </dgm:pt>
    <dgm:pt modelId="{422A75E1-D5A4-414D-9393-41ADB832259D}" type="pres">
      <dgm:prSet presAssocID="{D2BBAE18-F6D5-D440-BE9F-5544CA2714BC}" presName="connectorText" presStyleLbl="sibTrans2D1" presStyleIdx="4" presStyleCnt="5"/>
      <dgm:spPr/>
      <dgm:t>
        <a:bodyPr/>
        <a:lstStyle/>
        <a:p>
          <a:endParaRPr lang="sr-Latn-RS"/>
        </a:p>
      </dgm:t>
    </dgm:pt>
    <dgm:pt modelId="{1CAD79CC-34DC-9D4E-8C80-C9E4DEAF3260}" type="pres">
      <dgm:prSet presAssocID="{2FDD1994-79D1-1D47-9D89-6B4579D59B3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76C2068A-218C-514C-8490-080AB6A94EAD}" type="presOf" srcId="{40E2E77B-9033-7649-AC9F-F2F7246BEE12}" destId="{00CBF093-D17C-C746-9DB8-9D74C01598B5}" srcOrd="0" destOrd="0" presId="urn:microsoft.com/office/officeart/2005/8/layout/process2"/>
    <dgm:cxn modelId="{4D17D910-C5A0-AD41-9EB9-1F9AB8F242E3}" srcId="{40E2E77B-9033-7649-AC9F-F2F7246BEE12}" destId="{9442C376-DD76-4541-A13F-0C220AC2CC0E}" srcOrd="1" destOrd="0" parTransId="{5C91A706-DB02-024E-8818-B3AA31AA9C12}" sibTransId="{0135FBB2-8AA3-AB43-A3DF-CCD9BC43C057}"/>
    <dgm:cxn modelId="{0B2AAF3E-A816-434B-9E44-BBDAFA614D3A}" type="presOf" srcId="{9442C376-DD76-4541-A13F-0C220AC2CC0E}" destId="{01C95D2E-C95F-C84F-8C80-A533098B9BAB}" srcOrd="0" destOrd="0" presId="urn:microsoft.com/office/officeart/2005/8/layout/process2"/>
    <dgm:cxn modelId="{DA505DCB-B8B0-F14F-AE58-750651B52928}" srcId="{40E2E77B-9033-7649-AC9F-F2F7246BEE12}" destId="{464B93A7-BB7B-4944-956B-0FD6D4AC0493}" srcOrd="3" destOrd="0" parTransId="{874918E5-E300-F94B-A55F-47D5EFB12C8D}" sibTransId="{43E3365C-8575-DC4F-8F2A-093D9ECE7851}"/>
    <dgm:cxn modelId="{7C05C88A-9B5B-D84A-816A-94A9F001F3AC}" type="presOf" srcId="{2FDD1994-79D1-1D47-9D89-6B4579D59B34}" destId="{1CAD79CC-34DC-9D4E-8C80-C9E4DEAF3260}" srcOrd="0" destOrd="0" presId="urn:microsoft.com/office/officeart/2005/8/layout/process2"/>
    <dgm:cxn modelId="{3D4ED059-D303-C249-9414-D4823D569A40}" srcId="{40E2E77B-9033-7649-AC9F-F2F7246BEE12}" destId="{2FDD1994-79D1-1D47-9D89-6B4579D59B34}" srcOrd="5" destOrd="0" parTransId="{CDC038E6-272E-CC46-B7F3-FB9DEB972672}" sibTransId="{45207B18-E4EF-3E49-9E16-CAC88E215511}"/>
    <dgm:cxn modelId="{E5D6B9C7-6A92-584B-8898-C39DE46BDA09}" type="presOf" srcId="{68E3C0A5-E3A5-4846-8D49-D67F78E36863}" destId="{0B372BDA-0021-1048-8E3E-C690F284D857}" srcOrd="1" destOrd="0" presId="urn:microsoft.com/office/officeart/2005/8/layout/process2"/>
    <dgm:cxn modelId="{192FBDE9-95B1-9F46-ACFE-BD1B37BC986C}" type="presOf" srcId="{96AD2F59-DC10-1E41-9364-1D157A8305EB}" destId="{A04B289E-BE2C-F247-BB5F-985DD3173276}" srcOrd="0" destOrd="0" presId="urn:microsoft.com/office/officeart/2005/8/layout/process2"/>
    <dgm:cxn modelId="{3548D9C9-F868-6F40-8E92-D8524FB63D6A}" type="presOf" srcId="{02917D90-4B4D-1C44-99F7-ACCE418BC051}" destId="{2D2DEC90-1366-264C-BA76-54EE4C45C145}" srcOrd="0" destOrd="0" presId="urn:microsoft.com/office/officeart/2005/8/layout/process2"/>
    <dgm:cxn modelId="{65A0C313-DE90-624E-8C02-FC46960B1F66}" srcId="{40E2E77B-9033-7649-AC9F-F2F7246BEE12}" destId="{ABD4177C-D4E3-E841-A8E5-DE38B7F99E88}" srcOrd="2" destOrd="0" parTransId="{334DD43D-A1F7-5D46-9004-24882A6196CC}" sibTransId="{02917D90-4B4D-1C44-99F7-ACCE418BC051}"/>
    <dgm:cxn modelId="{F94B4FEC-04EB-C642-81FD-F8F7CB80612C}" type="presOf" srcId="{D2BBAE18-F6D5-D440-BE9F-5544CA2714BC}" destId="{F90DE29F-4124-6C4C-9EF0-D22E5B09E067}" srcOrd="0" destOrd="0" presId="urn:microsoft.com/office/officeart/2005/8/layout/process2"/>
    <dgm:cxn modelId="{5F682F73-4180-B640-8AEA-1E2FB1DA29C7}" srcId="{40E2E77B-9033-7649-AC9F-F2F7246BEE12}" destId="{96AD2F59-DC10-1E41-9364-1D157A8305EB}" srcOrd="4" destOrd="0" parTransId="{FC97B124-FFCC-B94B-A424-931FE5C69D66}" sibTransId="{D2BBAE18-F6D5-D440-BE9F-5544CA2714BC}"/>
    <dgm:cxn modelId="{C6D25DB1-0EDF-3244-A062-E678F023C081}" type="presOf" srcId="{0135FBB2-8AA3-AB43-A3DF-CCD9BC43C057}" destId="{3D44B6FF-529F-AF4C-9805-5994B97C37CA}" srcOrd="1" destOrd="0" presId="urn:microsoft.com/office/officeart/2005/8/layout/process2"/>
    <dgm:cxn modelId="{80812DEA-0295-1D41-A8D9-9927DF1E95A5}" type="presOf" srcId="{ABD4177C-D4E3-E841-A8E5-DE38B7F99E88}" destId="{2357D0F7-1C3D-2249-87AD-371862190D7D}" srcOrd="0" destOrd="0" presId="urn:microsoft.com/office/officeart/2005/8/layout/process2"/>
    <dgm:cxn modelId="{711F11C1-0AE9-684B-86AC-4890FBE85B3C}" type="presOf" srcId="{02917D90-4B4D-1C44-99F7-ACCE418BC051}" destId="{2DF06F99-E6FB-C647-BCB2-6FB2379DEC3E}" srcOrd="1" destOrd="0" presId="urn:microsoft.com/office/officeart/2005/8/layout/process2"/>
    <dgm:cxn modelId="{AC2B23B8-8EE1-B744-8B68-D79C1D2837F3}" type="presOf" srcId="{43E3365C-8575-DC4F-8F2A-093D9ECE7851}" destId="{31E29D16-6D28-504A-AEA8-F009A617A95A}" srcOrd="0" destOrd="0" presId="urn:microsoft.com/office/officeart/2005/8/layout/process2"/>
    <dgm:cxn modelId="{FF81BCA5-E50A-024C-924D-A2D66792F89E}" type="presOf" srcId="{D2BBAE18-F6D5-D440-BE9F-5544CA2714BC}" destId="{422A75E1-D5A4-414D-9393-41ADB832259D}" srcOrd="1" destOrd="0" presId="urn:microsoft.com/office/officeart/2005/8/layout/process2"/>
    <dgm:cxn modelId="{2E325AF8-8C23-1048-AC2A-B14E1C200FCA}" type="presOf" srcId="{68E3C0A5-E3A5-4846-8D49-D67F78E36863}" destId="{02DAE000-2D3F-B14E-9A1C-19AB16BF9FCB}" srcOrd="0" destOrd="0" presId="urn:microsoft.com/office/officeart/2005/8/layout/process2"/>
    <dgm:cxn modelId="{6A451352-8BA1-164E-A16C-FA3DCB850E0A}" type="presOf" srcId="{66E93339-A8F8-FC46-BA35-87D80656EE4B}" destId="{311A41BA-ACBC-AE40-81ED-72A43C9A014F}" srcOrd="0" destOrd="0" presId="urn:microsoft.com/office/officeart/2005/8/layout/process2"/>
    <dgm:cxn modelId="{53A3E51F-B100-844F-8B37-7F747E730439}" type="presOf" srcId="{43E3365C-8575-DC4F-8F2A-093D9ECE7851}" destId="{189ABE17-B2B7-8649-AE62-5DE643DA5832}" srcOrd="1" destOrd="0" presId="urn:microsoft.com/office/officeart/2005/8/layout/process2"/>
    <dgm:cxn modelId="{03B2608C-B1E2-8C4E-BBB7-A475BFBAEEEB}" type="presOf" srcId="{0135FBB2-8AA3-AB43-A3DF-CCD9BC43C057}" destId="{AD3DB302-2870-A041-AB6D-52C9F0149365}" srcOrd="0" destOrd="0" presId="urn:microsoft.com/office/officeart/2005/8/layout/process2"/>
    <dgm:cxn modelId="{4E9BD4A1-D86D-1D4E-8564-EAF0C7534BB9}" type="presOf" srcId="{464B93A7-BB7B-4944-956B-0FD6D4AC0493}" destId="{A8B47D8C-E41B-6445-96D8-A3918AB71376}" srcOrd="0" destOrd="0" presId="urn:microsoft.com/office/officeart/2005/8/layout/process2"/>
    <dgm:cxn modelId="{63708028-06EF-2B42-AE00-31E0D829F5A2}" srcId="{40E2E77B-9033-7649-AC9F-F2F7246BEE12}" destId="{66E93339-A8F8-FC46-BA35-87D80656EE4B}" srcOrd="0" destOrd="0" parTransId="{27385916-92F3-FF4D-94D3-32A2D51E3B48}" sibTransId="{68E3C0A5-E3A5-4846-8D49-D67F78E36863}"/>
    <dgm:cxn modelId="{02DA8ACE-55FA-9746-B1B3-D3FC279D2518}" type="presParOf" srcId="{00CBF093-D17C-C746-9DB8-9D74C01598B5}" destId="{311A41BA-ACBC-AE40-81ED-72A43C9A014F}" srcOrd="0" destOrd="0" presId="urn:microsoft.com/office/officeart/2005/8/layout/process2"/>
    <dgm:cxn modelId="{CB8F20E6-C86B-DA4D-AB22-7048421A7B8F}" type="presParOf" srcId="{00CBF093-D17C-C746-9DB8-9D74C01598B5}" destId="{02DAE000-2D3F-B14E-9A1C-19AB16BF9FCB}" srcOrd="1" destOrd="0" presId="urn:microsoft.com/office/officeart/2005/8/layout/process2"/>
    <dgm:cxn modelId="{34A2E3E1-D533-B34C-9867-E8B8B5007A43}" type="presParOf" srcId="{02DAE000-2D3F-B14E-9A1C-19AB16BF9FCB}" destId="{0B372BDA-0021-1048-8E3E-C690F284D857}" srcOrd="0" destOrd="0" presId="urn:microsoft.com/office/officeart/2005/8/layout/process2"/>
    <dgm:cxn modelId="{B9169847-B386-F644-80B7-76A402D59502}" type="presParOf" srcId="{00CBF093-D17C-C746-9DB8-9D74C01598B5}" destId="{01C95D2E-C95F-C84F-8C80-A533098B9BAB}" srcOrd="2" destOrd="0" presId="urn:microsoft.com/office/officeart/2005/8/layout/process2"/>
    <dgm:cxn modelId="{FB7A1EB7-13F3-1A40-A605-23EE8B9A8185}" type="presParOf" srcId="{00CBF093-D17C-C746-9DB8-9D74C01598B5}" destId="{AD3DB302-2870-A041-AB6D-52C9F0149365}" srcOrd="3" destOrd="0" presId="urn:microsoft.com/office/officeart/2005/8/layout/process2"/>
    <dgm:cxn modelId="{A32212B8-A922-5449-8C7C-0A96DF549D0A}" type="presParOf" srcId="{AD3DB302-2870-A041-AB6D-52C9F0149365}" destId="{3D44B6FF-529F-AF4C-9805-5994B97C37CA}" srcOrd="0" destOrd="0" presId="urn:microsoft.com/office/officeart/2005/8/layout/process2"/>
    <dgm:cxn modelId="{7847C94E-35D8-724A-91DE-F563C632985A}" type="presParOf" srcId="{00CBF093-D17C-C746-9DB8-9D74C01598B5}" destId="{2357D0F7-1C3D-2249-87AD-371862190D7D}" srcOrd="4" destOrd="0" presId="urn:microsoft.com/office/officeart/2005/8/layout/process2"/>
    <dgm:cxn modelId="{0E90AA71-AB98-314E-8543-D40A7AB7B992}" type="presParOf" srcId="{00CBF093-D17C-C746-9DB8-9D74C01598B5}" destId="{2D2DEC90-1366-264C-BA76-54EE4C45C145}" srcOrd="5" destOrd="0" presId="urn:microsoft.com/office/officeart/2005/8/layout/process2"/>
    <dgm:cxn modelId="{24E64CFA-8222-E148-A54A-E23B1C735586}" type="presParOf" srcId="{2D2DEC90-1366-264C-BA76-54EE4C45C145}" destId="{2DF06F99-E6FB-C647-BCB2-6FB2379DEC3E}" srcOrd="0" destOrd="0" presId="urn:microsoft.com/office/officeart/2005/8/layout/process2"/>
    <dgm:cxn modelId="{9468F097-6CED-8549-96C3-8299F8FA6697}" type="presParOf" srcId="{00CBF093-D17C-C746-9DB8-9D74C01598B5}" destId="{A8B47D8C-E41B-6445-96D8-A3918AB71376}" srcOrd="6" destOrd="0" presId="urn:microsoft.com/office/officeart/2005/8/layout/process2"/>
    <dgm:cxn modelId="{E6759812-6870-A946-A46B-9CF20ACFBBE1}" type="presParOf" srcId="{00CBF093-D17C-C746-9DB8-9D74C01598B5}" destId="{31E29D16-6D28-504A-AEA8-F009A617A95A}" srcOrd="7" destOrd="0" presId="urn:microsoft.com/office/officeart/2005/8/layout/process2"/>
    <dgm:cxn modelId="{43207AF0-2CF1-8148-B10F-92E0799350DF}" type="presParOf" srcId="{31E29D16-6D28-504A-AEA8-F009A617A95A}" destId="{189ABE17-B2B7-8649-AE62-5DE643DA5832}" srcOrd="0" destOrd="0" presId="urn:microsoft.com/office/officeart/2005/8/layout/process2"/>
    <dgm:cxn modelId="{5281C3F5-2232-3647-B263-CF11EC6A76F8}" type="presParOf" srcId="{00CBF093-D17C-C746-9DB8-9D74C01598B5}" destId="{A04B289E-BE2C-F247-BB5F-985DD3173276}" srcOrd="8" destOrd="0" presId="urn:microsoft.com/office/officeart/2005/8/layout/process2"/>
    <dgm:cxn modelId="{AC292680-FDE0-C744-82E3-C6A24A8F2C5E}" type="presParOf" srcId="{00CBF093-D17C-C746-9DB8-9D74C01598B5}" destId="{F90DE29F-4124-6C4C-9EF0-D22E5B09E067}" srcOrd="9" destOrd="0" presId="urn:microsoft.com/office/officeart/2005/8/layout/process2"/>
    <dgm:cxn modelId="{1704C7A4-FED0-F641-AFC9-C69E0B0BB187}" type="presParOf" srcId="{F90DE29F-4124-6C4C-9EF0-D22E5B09E067}" destId="{422A75E1-D5A4-414D-9393-41ADB832259D}" srcOrd="0" destOrd="0" presId="urn:microsoft.com/office/officeart/2005/8/layout/process2"/>
    <dgm:cxn modelId="{112266E8-0FBC-3F4F-8D79-E598B480C71F}" type="presParOf" srcId="{00CBF093-D17C-C746-9DB8-9D74C01598B5}" destId="{1CAD79CC-34DC-9D4E-8C80-C9E4DEAF3260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05516-72DC-5EC2-E7E9-51C0DC9AD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856C6A-D492-FDF4-90D3-4BB62DFE0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2E19C3-ACC4-1DF8-BED0-82BA801F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1A93-D770-4581-A8AA-DC1D674BEF1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97CDED-5992-EF5A-1908-F67D4518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11ACFB-BC9A-9224-4BDF-2007B2D9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0E42-25CC-4D99-94F7-AF0CB0EC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5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A8A26D-36C2-A5E4-4C17-0EAD2708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6C1C4C-3CB0-0955-2981-A52B62A5C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DCE6A6-7201-469E-65EA-9C3A0583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1A93-D770-4581-A8AA-DC1D674BEF1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99568E-A37C-04CE-5F75-2768028C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EE0E03-C904-F703-96B3-938A38DF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0E42-25CC-4D99-94F7-AF0CB0EC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6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0D6F578-10FE-FDB0-CAD0-5DEEBF5A9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DC39C2-F82F-44B0-8846-F9ADD7DA7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A35ABF-DC84-3B52-AF7E-6F30B866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1A93-D770-4581-A8AA-DC1D674BEF1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B59E32-D095-9BED-8368-4A6251417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33F0F2-478D-AD3B-AB67-4E8F7A39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0E42-25CC-4D99-94F7-AF0CB0EC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7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0ADA63-9FAA-46FD-D4BC-1901CF2A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BA2DDA-3AF2-DD4D-E718-8382EC586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DC53B2-ADB1-4380-7703-A25E7EAB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1A93-D770-4581-A8AA-DC1D674BEF1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61995C-CC42-6ABF-16A7-193C9355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A0851D-27CC-95AC-B8A8-C59B7715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0E42-25CC-4D99-94F7-AF0CB0EC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2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FAEF7-A44E-A965-00A5-CE6C5E40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55E79B-0261-F55F-A4E7-4C8C189FD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CA1AAC-0FA2-39A9-2B04-B5B8B4DA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1A93-D770-4581-A8AA-DC1D674BEF1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82433B-F05E-1F16-B997-DCF9F69C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0598A0-C10E-64FD-E5DA-2DD9B41E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0E42-25CC-4D99-94F7-AF0CB0EC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1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62510-3D54-88B8-F549-66A92AE0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EE0CF-8137-CD0E-D6B9-3297DA0F3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091B1B-2D84-CE92-8E6D-C202C25B9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E04A4A-2AA6-9A34-0B97-BFF1DDC2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1A93-D770-4581-A8AA-DC1D674BEF1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9580E3-78D7-DDE6-AEDB-44E23022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5009F7-91FD-449A-0135-60AEB845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0E42-25CC-4D99-94F7-AF0CB0EC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8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4E87C2-025A-8838-6DDF-73FF8800F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C5AD5F-EE47-315E-A0F2-2067C0E8A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AAAA9F-F4D1-98C5-8BFA-43312F9BA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7DC678C-1D9D-6FDA-59B9-0DA44BB96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FD2E3A6-CEE8-4680-3497-456E15E9C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B8C6EC3-DC3B-281C-6698-B1DDB7EF9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1A93-D770-4581-A8AA-DC1D674BEF1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827E32-B557-F8D8-CBF0-0E7CD448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D1A8CE0-184D-AC9A-07D0-D39B5F92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0E42-25CC-4D99-94F7-AF0CB0EC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6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790066-B85A-1685-92E0-4942F9E50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8185A8B-19EA-3184-D5B9-A80540AA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1A93-D770-4581-A8AA-DC1D674BEF1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AFA3494-D3BC-3F70-2B69-A17DFA5F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F4785F-C790-836C-01D8-6EE053BB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0E42-25CC-4D99-94F7-AF0CB0EC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8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110627-B258-BE6E-D753-045572F0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1A93-D770-4581-A8AA-DC1D674BEF1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BBA3C7-64DF-471C-6E83-D7814618F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1467A4-B33F-CCAA-8589-BABE027A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0E42-25CC-4D99-94F7-AF0CB0EC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80C3E-F09F-30E9-8299-AFE25EDA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8F36E4-73D3-494E-6139-9B59DBB35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A72E53-F53E-C3F4-26D0-1C88F8115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9BFA3B-8992-4E8A-1B70-58FD5A30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1A93-D770-4581-A8AA-DC1D674BEF1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393DC3-E6A4-1DA5-93BC-2C66B0C3B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B7CA00-2396-486E-442F-58A1A234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0E42-25CC-4D99-94F7-AF0CB0EC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5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5AED17-CAB4-0E4E-802D-9C69534E8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66AF5DB-702B-912A-CB80-77BCEC8FE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9D8515-8559-2ED5-210E-4365960A5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972AC7-E35C-5DFE-7874-7E2151FB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1A93-D770-4581-A8AA-DC1D674BEF1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0D22E6-AD61-3676-5B73-DF0D51E7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7B42BB-A3C5-C5BE-C263-B71E9530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0E42-25CC-4D99-94F7-AF0CB0EC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B456E57-F52F-2178-5FAE-A64E3230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F1A441-DE46-AD31-51C6-321A942F2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E5AF39-C394-98F2-10C9-5038D375F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71A93-D770-4581-A8AA-DC1D674BEF10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66DC2E-77B6-1797-50AF-3689E24C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F3723C-8677-3CDF-861D-79422318F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30E42-25CC-4D99-94F7-AF0CB0EC5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BBEE78-ED99-F96B-2C9D-BD9655FCF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9659" y="3623402"/>
            <a:ext cx="7657290" cy="1380838"/>
          </a:xfrm>
        </p:spPr>
        <p:txBody>
          <a:bodyPr>
            <a:normAutofit/>
          </a:bodyPr>
          <a:lstStyle/>
          <a:p>
            <a:pPr defTabSz="758952"/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ADMS 6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BFCAFF-951A-8977-5F36-22538A06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9659" y="6338325"/>
            <a:ext cx="7657290" cy="326079"/>
          </a:xfrm>
        </p:spPr>
        <p:txBody>
          <a:bodyPr>
            <a:normAutofit/>
          </a:bodyPr>
          <a:lstStyle/>
          <a:p>
            <a:pPr defTabSz="758952">
              <a:spcBef>
                <a:spcPts val="830"/>
              </a:spcBef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08.02.2024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5C121E81-0997-F8C5-B8D7-586C7C3BD9DF}"/>
              </a:ext>
            </a:extLst>
          </p:cNvPr>
          <p:cNvSpPr txBox="1">
            <a:spLocks/>
          </p:cNvSpPr>
          <p:nvPr/>
        </p:nvSpPr>
        <p:spPr>
          <a:xfrm>
            <a:off x="2389659" y="5319849"/>
            <a:ext cx="7657290" cy="702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8952">
              <a:spcBef>
                <a:spcPts val="830"/>
              </a:spcBef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Aleksandra Vulović</a:t>
            </a:r>
          </a:p>
          <a:p>
            <a:pPr defTabSz="758952">
              <a:spcBef>
                <a:spcPts val="830"/>
              </a:spcBef>
            </a:pPr>
            <a:r>
              <a:rPr lang="en-US" sz="2800" dirty="0" err="1"/>
              <a:t>Fakultet</a:t>
            </a:r>
            <a:r>
              <a:rPr lang="en-US" sz="2800" dirty="0"/>
              <a:t> </a:t>
            </a:r>
            <a:r>
              <a:rPr lang="en-US" sz="2800" dirty="0" err="1"/>
              <a:t>inženjerskih</a:t>
            </a:r>
            <a:r>
              <a:rPr lang="en-US" sz="2800" dirty="0"/>
              <a:t> </a:t>
            </a:r>
            <a:r>
              <a:rPr lang="en-US" sz="2800" dirty="0" err="1"/>
              <a:t>nauka</a:t>
            </a:r>
            <a:r>
              <a:rPr lang="en-US" sz="2800" dirty="0"/>
              <a:t> </a:t>
            </a:r>
            <a:r>
              <a:rPr lang="en-US" sz="2800" dirty="0" err="1"/>
              <a:t>Univerziteta</a:t>
            </a:r>
            <a:r>
              <a:rPr lang="en-US" sz="2800" dirty="0"/>
              <a:t> u </a:t>
            </a:r>
            <a:r>
              <a:rPr lang="en-US" sz="2800" dirty="0" err="1"/>
              <a:t>Kragujevcu</a:t>
            </a:r>
            <a:endParaRPr lang="en-US" sz="3600" dirty="0"/>
          </a:p>
        </p:txBody>
      </p:sp>
      <p:pic>
        <p:nvPicPr>
          <p:cNvPr id="1026" name="Picture 2" descr="Fond za nauku">
            <a:extLst>
              <a:ext uri="{FF2B5EF4-FFF2-40B4-BE49-F238E27FC236}">
                <a16:creationId xmlns:a16="http://schemas.microsoft.com/office/drawing/2014/main" xmlns="" id="{F6705D8B-3AA6-E4AF-F864-47ED19BA5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5515" r="5833" b="12362"/>
          <a:stretch/>
        </p:blipFill>
        <p:spPr bwMode="auto">
          <a:xfrm>
            <a:off x="6662320" y="694741"/>
            <a:ext cx="3084186" cy="79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8A1E0849-59BF-C487-B48E-3748D6C0A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4" y="643466"/>
            <a:ext cx="5248434" cy="8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ограм ИДЕЈЕ – Fond za nauku">
            <a:extLst>
              <a:ext uri="{FF2B5EF4-FFF2-40B4-BE49-F238E27FC236}">
                <a16:creationId xmlns:a16="http://schemas.microsoft.com/office/drawing/2014/main" xmlns="" id="{12AA7D1F-327D-B7FC-5E69-F625ECB7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r="16146"/>
          <a:stretch/>
        </p:blipFill>
        <p:spPr bwMode="auto">
          <a:xfrm>
            <a:off x="10046949" y="663252"/>
            <a:ext cx="1031607" cy="95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871C9B-5355-BF5A-9948-48A6BE250A9D}"/>
              </a:ext>
            </a:extLst>
          </p:cNvPr>
          <p:cNvSpPr txBox="1"/>
          <p:nvPr/>
        </p:nvSpPr>
        <p:spPr>
          <a:xfrm>
            <a:off x="2145051" y="1984611"/>
            <a:ext cx="805491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58952">
              <a:spcAft>
                <a:spcPts val="600"/>
              </a:spcAft>
            </a:pPr>
            <a:r>
              <a:rPr lang="en-US" sz="2400" kern="120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Projekat</a:t>
            </a:r>
            <a:r>
              <a:rPr lang="en-US" sz="24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: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758952">
              <a:spcAft>
                <a:spcPts val="600"/>
              </a:spcAft>
            </a:pPr>
            <a:r>
              <a:rPr lang="en-US" sz="2800" b="1" u="sng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UPRAVLJANJE NOVIM BEZBEDNOSNIM RIZICIMA – 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758952">
              <a:spcAft>
                <a:spcPts val="600"/>
              </a:spcAft>
            </a:pPr>
            <a:r>
              <a:rPr lang="en-US" sz="2800" b="1" u="sng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ISTRAŽIVANJE I RAZVOJ SIMULACIJA (NEWSIMR&amp;D)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573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14747D5-F055-6315-30F0-5E21BFE73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D0C79-6D43-3692-7824-D10E25ED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Meteorološki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parametri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Brzina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vetra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EEAD7A-51AF-6E17-02EE-CC766739A453}"/>
              </a:ext>
            </a:extLst>
          </p:cNvPr>
          <p:cNvSpPr txBox="1"/>
          <p:nvPr/>
        </p:nvSpPr>
        <p:spPr>
          <a:xfrm>
            <a:off x="587237" y="1385836"/>
            <a:ext cx="11260206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Vrednosti </a:t>
            </a:r>
            <a:r>
              <a:rPr lang="en-US" sz="2400" dirty="0" err="1"/>
              <a:t>eksponenta</a:t>
            </a:r>
            <a:r>
              <a:rPr lang="en-US" sz="2400" dirty="0"/>
              <a:t> p u </a:t>
            </a:r>
            <a:r>
              <a:rPr lang="en-US" sz="2400" dirty="0" err="1"/>
              <a:t>zavisnosti</a:t>
            </a:r>
            <a:r>
              <a:rPr lang="en-US" sz="2400" dirty="0"/>
              <a:t> od </a:t>
            </a:r>
            <a:r>
              <a:rPr lang="en-US" sz="2400" dirty="0" err="1"/>
              <a:t>stabilnosti</a:t>
            </a:r>
            <a:r>
              <a:rPr lang="en-US" sz="2400" dirty="0"/>
              <a:t> </a:t>
            </a:r>
            <a:r>
              <a:rPr lang="en-US" sz="2400" dirty="0" err="1"/>
              <a:t>atmosfere</a:t>
            </a:r>
            <a:r>
              <a:rPr lang="en-US" sz="2400" dirty="0"/>
              <a:t> (</a:t>
            </a:r>
            <a:r>
              <a:rPr lang="en-US" sz="2400" dirty="0" err="1"/>
              <a:t>Paskalove</a:t>
            </a:r>
            <a:r>
              <a:rPr lang="en-US" sz="2400" dirty="0"/>
              <a:t> </a:t>
            </a:r>
            <a:r>
              <a:rPr lang="en-US" sz="2400" dirty="0" err="1"/>
              <a:t>klase</a:t>
            </a:r>
            <a:r>
              <a:rPr lang="en-US" sz="2400" dirty="0"/>
              <a:t> </a:t>
            </a:r>
            <a:r>
              <a:rPr lang="en-US" sz="2400" dirty="0" err="1"/>
              <a:t>stabilnosti</a:t>
            </a:r>
            <a:r>
              <a:rPr lang="en-US" sz="2400" dirty="0"/>
              <a:t>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99E7C1E-F31B-5427-19F7-DD13B0082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600531"/>
              </p:ext>
            </p:extLst>
          </p:nvPr>
        </p:nvGraphicFramePr>
        <p:xfrm>
          <a:off x="2042474" y="2817697"/>
          <a:ext cx="8107051" cy="3654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1751">
                  <a:extLst>
                    <a:ext uri="{9D8B030D-6E8A-4147-A177-3AD203B41FA5}">
                      <a16:colId xmlns:a16="http://schemas.microsoft.com/office/drawing/2014/main" xmlns="" val="139277704"/>
                    </a:ext>
                  </a:extLst>
                </a:gridCol>
                <a:gridCol w="2702650">
                  <a:extLst>
                    <a:ext uri="{9D8B030D-6E8A-4147-A177-3AD203B41FA5}">
                      <a16:colId xmlns:a16="http://schemas.microsoft.com/office/drawing/2014/main" xmlns="" val="1600190082"/>
                    </a:ext>
                  </a:extLst>
                </a:gridCol>
                <a:gridCol w="2702650">
                  <a:extLst>
                    <a:ext uri="{9D8B030D-6E8A-4147-A177-3AD203B41FA5}">
                      <a16:colId xmlns:a16="http://schemas.microsoft.com/office/drawing/2014/main" xmlns="" val="45035582"/>
                    </a:ext>
                  </a:extLst>
                </a:gridCol>
              </a:tblGrid>
              <a:tr h="11856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 err="1">
                          <a:effectLst/>
                        </a:rPr>
                        <a:t>Paskalove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klase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stabilnosti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 err="1">
                          <a:effectLst/>
                        </a:rPr>
                        <a:t>Vrednost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eksponenta</a:t>
                      </a:r>
                      <a:r>
                        <a:rPr lang="en-US" sz="1800" dirty="0">
                          <a:effectLst/>
                        </a:rPr>
                        <a:t> za </a:t>
                      </a:r>
                      <a:r>
                        <a:rPr lang="en-US" sz="1800" dirty="0" err="1">
                          <a:effectLst/>
                        </a:rPr>
                        <a:t>grubi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teren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effectLst/>
                        </a:rPr>
                        <a:t>Vrednost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eksponenta</a:t>
                      </a:r>
                      <a:r>
                        <a:rPr lang="en-US" sz="1800" dirty="0">
                          <a:effectLst/>
                        </a:rPr>
                        <a:t> za </a:t>
                      </a:r>
                      <a:r>
                        <a:rPr lang="en-US" sz="1800" dirty="0" err="1">
                          <a:effectLst/>
                        </a:rPr>
                        <a:t>glatki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teren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42019219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800" dirty="0">
                          <a:effectLst/>
                        </a:rPr>
                        <a:t>A (</a:t>
                      </a:r>
                      <a:r>
                        <a:rPr lang="en-US" sz="1800" dirty="0" err="1">
                          <a:effectLst/>
                        </a:rPr>
                        <a:t>najnestabilnija</a:t>
                      </a:r>
                      <a:r>
                        <a:rPr lang="sr-Latn-R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800">
                          <a:effectLst/>
                        </a:rPr>
                        <a:t>0</a:t>
                      </a:r>
                      <a:r>
                        <a:rPr lang="sr-Cyrl-RS" sz="1800">
                          <a:effectLst/>
                        </a:rPr>
                        <a:t>,</a:t>
                      </a:r>
                      <a:r>
                        <a:rPr lang="sr-Latn-R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800">
                          <a:effectLst/>
                        </a:rPr>
                        <a:t>0</a:t>
                      </a:r>
                      <a:r>
                        <a:rPr lang="sr-Cyrl-RS" sz="1800">
                          <a:effectLst/>
                        </a:rPr>
                        <a:t>,</a:t>
                      </a:r>
                      <a:r>
                        <a:rPr lang="sr-Latn-RS" sz="1800">
                          <a:effectLst/>
                        </a:rPr>
                        <a:t>07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33467851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800">
                          <a:effectLst/>
                        </a:rPr>
                        <a:t>0</a:t>
                      </a:r>
                      <a:r>
                        <a:rPr lang="sr-Cyrl-RS" sz="1800">
                          <a:effectLst/>
                        </a:rPr>
                        <a:t>,</a:t>
                      </a:r>
                      <a:r>
                        <a:rPr lang="sr-Latn-R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800">
                          <a:effectLst/>
                        </a:rPr>
                        <a:t>0</a:t>
                      </a:r>
                      <a:r>
                        <a:rPr lang="sr-Cyrl-RS" sz="1800">
                          <a:effectLst/>
                        </a:rPr>
                        <a:t>,</a:t>
                      </a:r>
                      <a:r>
                        <a:rPr lang="sr-Latn-RS" sz="1800">
                          <a:effectLst/>
                        </a:rPr>
                        <a:t>07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7483553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800">
                          <a:effectLst/>
                        </a:rPr>
                        <a:t>0</a:t>
                      </a:r>
                      <a:r>
                        <a:rPr lang="sr-Cyrl-RS" sz="1800">
                          <a:effectLst/>
                        </a:rPr>
                        <a:t>,</a:t>
                      </a:r>
                      <a:r>
                        <a:rPr lang="sr-Latn-R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800">
                          <a:effectLst/>
                        </a:rPr>
                        <a:t>0</a:t>
                      </a:r>
                      <a:r>
                        <a:rPr lang="sr-Cyrl-RS" sz="1800">
                          <a:effectLst/>
                        </a:rPr>
                        <a:t>,</a:t>
                      </a:r>
                      <a:r>
                        <a:rPr lang="sr-Latn-R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8798960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800">
                          <a:effectLst/>
                        </a:rPr>
                        <a:t>0</a:t>
                      </a:r>
                      <a:r>
                        <a:rPr lang="sr-Cyrl-RS" sz="1800">
                          <a:effectLst/>
                        </a:rPr>
                        <a:t>,</a:t>
                      </a:r>
                      <a:r>
                        <a:rPr lang="sr-Latn-R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800">
                          <a:effectLst/>
                        </a:rPr>
                        <a:t>0</a:t>
                      </a:r>
                      <a:r>
                        <a:rPr lang="sr-Cyrl-RS" sz="1800">
                          <a:effectLst/>
                        </a:rPr>
                        <a:t>,</a:t>
                      </a:r>
                      <a:r>
                        <a:rPr lang="sr-Latn-R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84082612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800">
                          <a:effectLst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800">
                          <a:effectLst/>
                        </a:rPr>
                        <a:t>0</a:t>
                      </a:r>
                      <a:r>
                        <a:rPr lang="sr-Cyrl-RS" sz="1800">
                          <a:effectLst/>
                        </a:rPr>
                        <a:t>,</a:t>
                      </a:r>
                      <a:r>
                        <a:rPr lang="sr-Latn-RS" sz="1800">
                          <a:effectLst/>
                        </a:rPr>
                        <a:t>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800">
                          <a:effectLst/>
                        </a:rPr>
                        <a:t>0</a:t>
                      </a:r>
                      <a:r>
                        <a:rPr lang="sr-Cyrl-RS" sz="1800">
                          <a:effectLst/>
                        </a:rPr>
                        <a:t>,</a:t>
                      </a:r>
                      <a:r>
                        <a:rPr lang="sr-Latn-RS" sz="1800">
                          <a:effectLst/>
                        </a:rPr>
                        <a:t>35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241860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800" dirty="0">
                          <a:effectLst/>
                        </a:rPr>
                        <a:t>F (</a:t>
                      </a:r>
                      <a:r>
                        <a:rPr lang="en-US" sz="1800" dirty="0" err="1">
                          <a:effectLst/>
                        </a:rPr>
                        <a:t>najstabilnija</a:t>
                      </a:r>
                      <a:r>
                        <a:rPr lang="sr-Latn-R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800">
                          <a:effectLst/>
                        </a:rPr>
                        <a:t>0</a:t>
                      </a:r>
                      <a:r>
                        <a:rPr lang="sr-Cyrl-RS" sz="1800">
                          <a:effectLst/>
                        </a:rPr>
                        <a:t>,</a:t>
                      </a:r>
                      <a:r>
                        <a:rPr lang="sr-Latn-RS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800" dirty="0">
                          <a:effectLst/>
                        </a:rPr>
                        <a:t>0</a:t>
                      </a:r>
                      <a:r>
                        <a:rPr lang="sr-Cyrl-RS" sz="1800" dirty="0">
                          <a:effectLst/>
                        </a:rPr>
                        <a:t>,</a:t>
                      </a:r>
                      <a:r>
                        <a:rPr lang="sr-Latn-RS" sz="1800" dirty="0">
                          <a:effectLst/>
                        </a:rPr>
                        <a:t>55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58007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28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CE91949-5335-A10B-4747-F25D1376F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A3D256-DFEC-E516-95A9-8A78F187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9243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Meteorološki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parametri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Atmosferska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stabilnost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D81987-E605-4466-DDC6-61BBBDC103CF}"/>
              </a:ext>
            </a:extLst>
          </p:cNvPr>
          <p:cNvSpPr txBox="1"/>
          <p:nvPr/>
        </p:nvSpPr>
        <p:spPr>
          <a:xfrm>
            <a:off x="587236" y="1823158"/>
            <a:ext cx="11260206" cy="3725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Pod </a:t>
            </a:r>
            <a:r>
              <a:rPr lang="en-US" sz="2400" dirty="0" err="1"/>
              <a:t>atmosferskom</a:t>
            </a:r>
            <a:r>
              <a:rPr lang="en-US" sz="2400" dirty="0"/>
              <a:t> </a:t>
            </a:r>
            <a:r>
              <a:rPr lang="en-US" sz="2400" dirty="0" err="1"/>
              <a:t>stabilnošću</a:t>
            </a:r>
            <a:r>
              <a:rPr lang="en-US" sz="2400" dirty="0"/>
              <a:t> </a:t>
            </a:r>
            <a:r>
              <a:rPr lang="en-US" sz="2400" dirty="0" err="1"/>
              <a:t>podrazumevamo</a:t>
            </a:r>
            <a:r>
              <a:rPr lang="en-US" sz="2400" dirty="0"/>
              <a:t> </a:t>
            </a:r>
            <a:r>
              <a:rPr lang="en-US" sz="2400" dirty="0" err="1"/>
              <a:t>sposobnost</a:t>
            </a:r>
            <a:r>
              <a:rPr lang="en-US" sz="2400" dirty="0"/>
              <a:t> dela </a:t>
            </a:r>
            <a:r>
              <a:rPr lang="en-US" sz="2400" dirty="0" err="1"/>
              <a:t>vazduha</a:t>
            </a:r>
            <a:r>
              <a:rPr lang="en-US" sz="2400" dirty="0"/>
              <a:t> da se </a:t>
            </a:r>
            <a:r>
              <a:rPr lang="en-US" sz="2400" dirty="0" err="1"/>
              <a:t>suprotstavi</a:t>
            </a:r>
            <a:r>
              <a:rPr lang="en-US" sz="2400" dirty="0"/>
              <a:t> </a:t>
            </a:r>
            <a:r>
              <a:rPr lang="en-US" sz="2400" dirty="0" err="1"/>
              <a:t>vertikalnom</a:t>
            </a:r>
            <a:r>
              <a:rPr lang="en-US" sz="2400" dirty="0"/>
              <a:t> </a:t>
            </a:r>
            <a:r>
              <a:rPr lang="en-US" sz="2400" dirty="0" err="1"/>
              <a:t>kretanju</a:t>
            </a:r>
            <a:r>
              <a:rPr lang="en-US" sz="2400" dirty="0"/>
              <a:t>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Zagađenje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 se </a:t>
            </a:r>
            <a:r>
              <a:rPr lang="en-US" sz="2400" dirty="0" err="1"/>
              <a:t>razblažuje</a:t>
            </a:r>
            <a:r>
              <a:rPr lang="en-US" sz="2400" dirty="0"/>
              <a:t> </a:t>
            </a:r>
            <a:r>
              <a:rPr lang="en-US" sz="2400" dirty="0" err="1"/>
              <a:t>strujanjem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,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čemu</a:t>
            </a:r>
            <a:r>
              <a:rPr lang="en-US" sz="2400" dirty="0"/>
              <a:t> </a:t>
            </a:r>
            <a:r>
              <a:rPr lang="en-US" sz="2400" dirty="0" err="1"/>
              <a:t>razlikujemo</a:t>
            </a:r>
            <a:r>
              <a:rPr lang="en-US" sz="2400" dirty="0"/>
              <a:t> </a:t>
            </a:r>
            <a:r>
              <a:rPr lang="en-US" sz="2400" dirty="0" err="1"/>
              <a:t>horizontalnu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vertikalnu</a:t>
            </a:r>
            <a:r>
              <a:rPr lang="en-US" sz="2400" dirty="0"/>
              <a:t> </a:t>
            </a:r>
            <a:r>
              <a:rPr lang="en-US" sz="2400" dirty="0" err="1"/>
              <a:t>komponentu</a:t>
            </a:r>
            <a:r>
              <a:rPr lang="en-US" sz="2400" dirty="0"/>
              <a:t> </a:t>
            </a:r>
            <a:r>
              <a:rPr lang="en-US" sz="2400" dirty="0" err="1"/>
              <a:t>strujanja</a:t>
            </a:r>
            <a:r>
              <a:rPr lang="en-US" sz="2400" dirty="0"/>
              <a:t>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Vertikalna</a:t>
            </a:r>
            <a:r>
              <a:rPr lang="en-US" sz="2400" dirty="0"/>
              <a:t> </a:t>
            </a:r>
            <a:r>
              <a:rPr lang="en-US" sz="2400" dirty="0" err="1"/>
              <a:t>komponenta</a:t>
            </a:r>
            <a:r>
              <a:rPr lang="en-US" sz="2400" dirty="0"/>
              <a:t> </a:t>
            </a:r>
            <a:r>
              <a:rPr lang="en-US" sz="2400" dirty="0" err="1"/>
              <a:t>zavisi</a:t>
            </a:r>
            <a:r>
              <a:rPr lang="en-US" sz="2400" dirty="0"/>
              <a:t> od </a:t>
            </a:r>
            <a:r>
              <a:rPr lang="en-US" sz="2400" dirty="0" err="1"/>
              <a:t>temperaturnog</a:t>
            </a:r>
            <a:r>
              <a:rPr lang="en-US" sz="2400" dirty="0"/>
              <a:t> </a:t>
            </a:r>
            <a:r>
              <a:rPr lang="en-US" sz="2400" dirty="0" err="1"/>
              <a:t>gradijenta</a:t>
            </a:r>
            <a:r>
              <a:rPr lang="en-US" sz="2400" dirty="0"/>
              <a:t>, a </a:t>
            </a:r>
            <a:r>
              <a:rPr lang="en-US" sz="2400" dirty="0" err="1"/>
              <a:t>horizontalna</a:t>
            </a:r>
            <a:r>
              <a:rPr lang="en-US" sz="2400" dirty="0"/>
              <a:t> </a:t>
            </a:r>
            <a:r>
              <a:rPr lang="en-US" sz="2400" dirty="0" err="1"/>
              <a:t>komponenta</a:t>
            </a:r>
            <a:r>
              <a:rPr lang="en-US" sz="2400" dirty="0"/>
              <a:t> </a:t>
            </a:r>
            <a:r>
              <a:rPr lang="en-US" sz="2400" dirty="0" err="1"/>
              <a:t>zavisi</a:t>
            </a:r>
            <a:r>
              <a:rPr lang="en-US" sz="2400" dirty="0"/>
              <a:t> od </a:t>
            </a:r>
            <a:r>
              <a:rPr lang="en-US" sz="2400" dirty="0" err="1"/>
              <a:t>brzine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smera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, </a:t>
            </a:r>
            <a:r>
              <a:rPr lang="en-US" sz="2400" dirty="0" err="1"/>
              <a:t>topografije</a:t>
            </a:r>
            <a:r>
              <a:rPr lang="en-US" sz="2400" dirty="0"/>
              <a:t> </a:t>
            </a:r>
            <a:r>
              <a:rPr lang="en-US" sz="2400" dirty="0" err="1"/>
              <a:t>terena</a:t>
            </a:r>
            <a:r>
              <a:rPr lang="en-US" sz="24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3994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8F2153-7B5B-15DE-D771-E1A7AE12C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649D4-EB00-35A0-5F5C-B584A498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9243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Meteorološki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parametri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Atmosferska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stabilnost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6ECD74-4F62-DB7F-1F86-07A04057245D}"/>
              </a:ext>
            </a:extLst>
          </p:cNvPr>
          <p:cNvSpPr txBox="1"/>
          <p:nvPr/>
        </p:nvSpPr>
        <p:spPr>
          <a:xfrm>
            <a:off x="587236" y="1357873"/>
            <a:ext cx="11260206" cy="2214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Tokom</a:t>
            </a:r>
            <a:r>
              <a:rPr lang="en-US" sz="2400" dirty="0"/>
              <a:t> dana, </a:t>
            </a:r>
            <a:r>
              <a:rPr lang="en-US" sz="2400" dirty="0" err="1"/>
              <a:t>prilikom</a:t>
            </a:r>
            <a:r>
              <a:rPr lang="en-US" sz="2400" dirty="0"/>
              <a:t> male </a:t>
            </a:r>
            <a:r>
              <a:rPr lang="en-US" sz="2400" dirty="0" err="1"/>
              <a:t>brzine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velikog</a:t>
            </a:r>
            <a:r>
              <a:rPr lang="en-US" sz="2400" dirty="0"/>
              <a:t> </a:t>
            </a:r>
            <a:r>
              <a:rPr lang="en-US" sz="2400" dirty="0" err="1"/>
              <a:t>zračenja</a:t>
            </a:r>
            <a:r>
              <a:rPr lang="en-US" sz="2400" dirty="0"/>
              <a:t> </a:t>
            </a:r>
            <a:r>
              <a:rPr lang="en-US" sz="2400" dirty="0" err="1"/>
              <a:t>Sunca</a:t>
            </a:r>
            <a:r>
              <a:rPr lang="en-US" sz="2400" dirty="0"/>
              <a:t>, </a:t>
            </a:r>
            <a:r>
              <a:rPr lang="en-US" sz="2400" dirty="0" err="1"/>
              <a:t>dolazi</a:t>
            </a:r>
            <a:r>
              <a:rPr lang="en-US" sz="2400" dirty="0"/>
              <a:t> do </a:t>
            </a:r>
            <a:r>
              <a:rPr lang="en-US" sz="2400" dirty="0" err="1"/>
              <a:t>zagrevanja</a:t>
            </a:r>
            <a:r>
              <a:rPr lang="en-US" sz="2400" dirty="0"/>
              <a:t> </a:t>
            </a:r>
            <a:r>
              <a:rPr lang="en-US" sz="2400" dirty="0" err="1"/>
              <a:t>terena</a:t>
            </a:r>
            <a:r>
              <a:rPr lang="en-US" sz="2400" dirty="0"/>
              <a:t>, </a:t>
            </a:r>
            <a:r>
              <a:rPr lang="en-US" sz="2400" dirty="0" err="1"/>
              <a:t>povećanja</a:t>
            </a:r>
            <a:r>
              <a:rPr lang="en-US" sz="2400" dirty="0"/>
              <a:t> temperature u </a:t>
            </a:r>
            <a:r>
              <a:rPr lang="en-US" sz="2400" dirty="0" err="1"/>
              <a:t>najnižim</a:t>
            </a:r>
            <a:r>
              <a:rPr lang="en-US" sz="2400" dirty="0"/>
              <a:t> </a:t>
            </a:r>
            <a:r>
              <a:rPr lang="en-US" sz="2400" dirty="0" err="1"/>
              <a:t>slojevima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stvaranja</a:t>
            </a:r>
            <a:r>
              <a:rPr lang="en-US" sz="2400" dirty="0"/>
              <a:t> </a:t>
            </a:r>
            <a:r>
              <a:rPr lang="en-US" sz="2400" dirty="0" err="1"/>
              <a:t>nestabilnih</a:t>
            </a:r>
            <a:r>
              <a:rPr lang="en-US" sz="2400" dirty="0"/>
              <a:t> </a:t>
            </a:r>
            <a:r>
              <a:rPr lang="en-US" sz="2400" dirty="0" err="1"/>
              <a:t>uslova</a:t>
            </a:r>
            <a:r>
              <a:rPr lang="en-US" sz="2400" dirty="0"/>
              <a:t>. </a:t>
            </a:r>
            <a:r>
              <a:rPr lang="en-US" sz="2400" dirty="0" err="1"/>
              <a:t>Smanjenje</a:t>
            </a:r>
            <a:r>
              <a:rPr lang="en-US" sz="2400" dirty="0"/>
              <a:t> </a:t>
            </a:r>
            <a:r>
              <a:rPr lang="en-US" sz="2400" dirty="0" err="1"/>
              <a:t>zračenja</a:t>
            </a:r>
            <a:r>
              <a:rPr lang="en-US" sz="2400" dirty="0"/>
              <a:t> </a:t>
            </a:r>
            <a:r>
              <a:rPr lang="en-US" sz="2400" dirty="0" err="1"/>
              <a:t>Sunca</a:t>
            </a:r>
            <a:r>
              <a:rPr lang="en-US" sz="2400" dirty="0"/>
              <a:t> </a:t>
            </a:r>
            <a:r>
              <a:rPr lang="en-US" sz="2400" dirty="0" err="1"/>
              <a:t>smanjuje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nestabilnost</a:t>
            </a:r>
            <a:r>
              <a:rPr lang="en-US" sz="2400" dirty="0"/>
              <a:t> </a:t>
            </a:r>
            <a:r>
              <a:rPr lang="en-US" sz="2400" dirty="0" err="1"/>
              <a:t>atmosfere</a:t>
            </a:r>
            <a:r>
              <a:rPr lang="en-US" sz="2400" dirty="0"/>
              <a:t>. </a:t>
            </a:r>
            <a:r>
              <a:rPr lang="en-US" sz="2400" dirty="0" err="1"/>
              <a:t>Tokom</a:t>
            </a:r>
            <a:r>
              <a:rPr lang="en-US" sz="2400" dirty="0"/>
              <a:t> </a:t>
            </a:r>
            <a:r>
              <a:rPr lang="en-US" sz="2400" dirty="0" err="1"/>
              <a:t>noći</a:t>
            </a:r>
            <a:r>
              <a:rPr lang="en-US" sz="2400" dirty="0"/>
              <a:t>, </a:t>
            </a:r>
            <a:r>
              <a:rPr lang="en-US" sz="2400" dirty="0" err="1"/>
              <a:t>teren</a:t>
            </a:r>
            <a:r>
              <a:rPr lang="en-US" sz="2400" dirty="0"/>
              <a:t> se </a:t>
            </a:r>
            <a:r>
              <a:rPr lang="en-US" sz="2400" dirty="0" err="1"/>
              <a:t>hladi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najniži</a:t>
            </a:r>
            <a:r>
              <a:rPr lang="en-US" sz="2400" dirty="0"/>
              <a:t> </a:t>
            </a:r>
            <a:r>
              <a:rPr lang="en-US" sz="2400" dirty="0" err="1"/>
              <a:t>slojevi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 </a:t>
            </a:r>
            <a:r>
              <a:rPr lang="en-US" sz="2400" dirty="0" err="1"/>
              <a:t>postaju</a:t>
            </a:r>
            <a:r>
              <a:rPr lang="en-US" sz="2400" dirty="0"/>
              <a:t> </a:t>
            </a:r>
            <a:r>
              <a:rPr lang="en-US" sz="2400" dirty="0" err="1"/>
              <a:t>stabilni</a:t>
            </a:r>
            <a:r>
              <a:rPr lang="en-US" sz="2400" dirty="0"/>
              <a:t>. Sa </a:t>
            </a:r>
            <a:r>
              <a:rPr lang="en-US" sz="2400" dirty="0" err="1"/>
              <a:t>povećanjem</a:t>
            </a:r>
            <a:r>
              <a:rPr lang="en-US" sz="2400" dirty="0"/>
              <a:t> </a:t>
            </a:r>
            <a:r>
              <a:rPr lang="en-US" sz="2400" dirty="0" err="1"/>
              <a:t>oblačnosti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brzine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 </a:t>
            </a:r>
            <a:r>
              <a:rPr lang="en-US" sz="2400" dirty="0" err="1"/>
              <a:t>stabilnost</a:t>
            </a:r>
            <a:r>
              <a:rPr lang="en-US" sz="2400" dirty="0"/>
              <a:t> se </a:t>
            </a:r>
            <a:r>
              <a:rPr lang="en-US" sz="2400" dirty="0" err="1"/>
              <a:t>smanjuje</a:t>
            </a:r>
            <a:r>
              <a:rPr lang="en-US" sz="2400" dirty="0"/>
              <a:t>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BE2E8D2-48AD-8FF0-9842-FED93DCC3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327671"/>
              </p:ext>
            </p:extLst>
          </p:nvPr>
        </p:nvGraphicFramePr>
        <p:xfrm>
          <a:off x="959539" y="3694044"/>
          <a:ext cx="10515600" cy="2652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71">
                  <a:extLst>
                    <a:ext uri="{9D8B030D-6E8A-4147-A177-3AD203B41FA5}">
                      <a16:colId xmlns:a16="http://schemas.microsoft.com/office/drawing/2014/main" xmlns="" val="2520747361"/>
                    </a:ext>
                  </a:extLst>
                </a:gridCol>
                <a:gridCol w="1857055">
                  <a:extLst>
                    <a:ext uri="{9D8B030D-6E8A-4147-A177-3AD203B41FA5}">
                      <a16:colId xmlns:a16="http://schemas.microsoft.com/office/drawing/2014/main" xmlns="" val="9148781"/>
                    </a:ext>
                  </a:extLst>
                </a:gridCol>
                <a:gridCol w="1857055">
                  <a:extLst>
                    <a:ext uri="{9D8B030D-6E8A-4147-A177-3AD203B41FA5}">
                      <a16:colId xmlns:a16="http://schemas.microsoft.com/office/drawing/2014/main" xmlns="" val="1184267811"/>
                    </a:ext>
                  </a:extLst>
                </a:gridCol>
                <a:gridCol w="1882292">
                  <a:extLst>
                    <a:ext uri="{9D8B030D-6E8A-4147-A177-3AD203B41FA5}">
                      <a16:colId xmlns:a16="http://schemas.microsoft.com/office/drawing/2014/main" xmlns="" val="757520860"/>
                    </a:ext>
                  </a:extLst>
                </a:gridCol>
                <a:gridCol w="2239823">
                  <a:extLst>
                    <a:ext uri="{9D8B030D-6E8A-4147-A177-3AD203B41FA5}">
                      <a16:colId xmlns:a16="http://schemas.microsoft.com/office/drawing/2014/main" xmlns="" val="2701239167"/>
                    </a:ext>
                  </a:extLst>
                </a:gridCol>
                <a:gridCol w="879104">
                  <a:extLst>
                    <a:ext uri="{9D8B030D-6E8A-4147-A177-3AD203B41FA5}">
                      <a16:colId xmlns:a16="http://schemas.microsoft.com/office/drawing/2014/main" xmlns="" val="378471964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 dirty="0">
                          <a:effectLst/>
                        </a:rPr>
                        <a:t>Brzina vetra na površini [m/s]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Dan</a:t>
                      </a:r>
                      <a:r>
                        <a:rPr lang="sr-Latn-R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gustina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fluksa</a:t>
                      </a:r>
                      <a:r>
                        <a:rPr lang="sr-Latn-RS" sz="1600" dirty="0">
                          <a:effectLst/>
                        </a:rPr>
                        <a:t> [W/m</a:t>
                      </a:r>
                      <a:r>
                        <a:rPr lang="sr-Latn-RS" sz="1600" baseline="30000" dirty="0">
                          <a:effectLst/>
                        </a:rPr>
                        <a:t>2</a:t>
                      </a:r>
                      <a:r>
                        <a:rPr lang="sr-Latn-RS" sz="1600" dirty="0">
                          <a:effectLst/>
                        </a:rPr>
                        <a:t>])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</a:rPr>
                        <a:t>Noć</a:t>
                      </a:r>
                      <a:r>
                        <a:rPr lang="sr-Latn-R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pokrivenost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oblacima</a:t>
                      </a:r>
                      <a:r>
                        <a:rPr lang="en-US" sz="1600" dirty="0">
                          <a:effectLst/>
                        </a:rPr>
                        <a:t> u </a:t>
                      </a:r>
                      <a:r>
                        <a:rPr lang="en-US" sz="1600" dirty="0" err="1">
                          <a:effectLst/>
                        </a:rPr>
                        <a:t>oktama</a:t>
                      </a:r>
                      <a:r>
                        <a:rPr lang="sr-Latn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97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</a:rPr>
                        <a:t>Slabo</a:t>
                      </a:r>
                      <a:r>
                        <a:rPr lang="sr-Latn-RS" sz="1600" dirty="0">
                          <a:effectLst/>
                        </a:rPr>
                        <a:t> (&lt; 290)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</a:rPr>
                        <a:t>Umereno</a:t>
                      </a:r>
                      <a:r>
                        <a:rPr lang="sr-Latn-RS" sz="1600" dirty="0">
                          <a:effectLst/>
                        </a:rPr>
                        <a:t> (300-590)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effectLst/>
                        </a:rPr>
                        <a:t>Jako</a:t>
                      </a:r>
                      <a:r>
                        <a:rPr lang="sr-Latn-RS" sz="1600" dirty="0">
                          <a:effectLst/>
                        </a:rPr>
                        <a:t> (&gt;590)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≤ 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≥ 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65324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&lt; 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A-B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95408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2-3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A-B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F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82494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3-5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B-C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36334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5-6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C-D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2445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 dirty="0">
                          <a:effectLst/>
                        </a:rPr>
                        <a:t>&gt; 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>
                          <a:effectLst/>
                        </a:rPr>
                        <a:t>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r-Latn-RS" sz="1600" dirty="0">
                          <a:effectLst/>
                        </a:rPr>
                        <a:t>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3686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370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B1CD3BF-12CD-C4C8-1D04-719798681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B3FED-D784-A9FE-E271-872FA99F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9243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Transport </a:t>
            </a:r>
            <a:r>
              <a:rPr lang="en-US" b="1" dirty="0" err="1">
                <a:solidFill>
                  <a:srgbClr val="0070C0"/>
                </a:solidFill>
              </a:rPr>
              <a:t>zagađivača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68D6B7-1E5C-6957-648B-61C7F59A3C23}"/>
              </a:ext>
            </a:extLst>
          </p:cNvPr>
          <p:cNvSpPr txBox="1"/>
          <p:nvPr/>
        </p:nvSpPr>
        <p:spPr>
          <a:xfrm>
            <a:off x="465897" y="1183212"/>
            <a:ext cx="11260206" cy="1902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Transport </a:t>
            </a:r>
            <a:r>
              <a:rPr lang="en-US" sz="2400" dirty="0" err="1"/>
              <a:t>polutanata</a:t>
            </a:r>
            <a:r>
              <a:rPr lang="en-US" sz="2400" dirty="0"/>
              <a:t> u </a:t>
            </a:r>
            <a:r>
              <a:rPr lang="en-US" sz="2400" dirty="0" err="1"/>
              <a:t>vazduhu</a:t>
            </a:r>
            <a:r>
              <a:rPr lang="en-US" sz="2400" dirty="0"/>
              <a:t> </a:t>
            </a:r>
            <a:r>
              <a:rPr lang="en-US" sz="2400" dirty="0" err="1"/>
              <a:t>posledica</a:t>
            </a:r>
            <a:r>
              <a:rPr lang="en-US" sz="2400" dirty="0"/>
              <a:t> je </a:t>
            </a:r>
            <a:r>
              <a:rPr lang="en-US" sz="2400" dirty="0" err="1"/>
              <a:t>dejstva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. </a:t>
            </a:r>
            <a:r>
              <a:rPr lang="en-US" sz="2400" dirty="0" err="1"/>
              <a:t>Disperzija</a:t>
            </a:r>
            <a:r>
              <a:rPr lang="en-US" sz="2400" dirty="0"/>
              <a:t> </a:t>
            </a:r>
            <a:r>
              <a:rPr lang="en-US" sz="2400" dirty="0" err="1"/>
              <a:t>polutanata</a:t>
            </a:r>
            <a:r>
              <a:rPr lang="en-US" sz="2400" dirty="0"/>
              <a:t> se </a:t>
            </a:r>
            <a:r>
              <a:rPr lang="en-US" sz="2400" dirty="0" err="1"/>
              <a:t>obavlja</a:t>
            </a:r>
            <a:r>
              <a:rPr lang="en-US" sz="2400" dirty="0"/>
              <a:t> u </a:t>
            </a:r>
            <a:r>
              <a:rPr lang="en-US" sz="2400" dirty="0" err="1"/>
              <a:t>nižim</a:t>
            </a:r>
            <a:r>
              <a:rPr lang="en-US" sz="2400" dirty="0"/>
              <a:t> </a:t>
            </a:r>
            <a:r>
              <a:rPr lang="en-US" sz="2400" dirty="0" err="1"/>
              <a:t>slojevima</a:t>
            </a:r>
            <a:r>
              <a:rPr lang="en-US" sz="2400" dirty="0"/>
              <a:t> </a:t>
            </a:r>
            <a:r>
              <a:rPr lang="en-US" sz="2400" dirty="0" err="1"/>
              <a:t>atmosfere</a:t>
            </a:r>
            <a:r>
              <a:rPr lang="en-US" sz="2400" dirty="0"/>
              <a:t>, od </a:t>
            </a:r>
            <a:r>
              <a:rPr lang="en-US" sz="2400" dirty="0" err="1"/>
              <a:t>površine</a:t>
            </a:r>
            <a:r>
              <a:rPr lang="en-US" sz="2400" dirty="0"/>
              <a:t> </a:t>
            </a:r>
            <a:r>
              <a:rPr lang="en-US" sz="2400" dirty="0" err="1"/>
              <a:t>tla</a:t>
            </a:r>
            <a:r>
              <a:rPr lang="en-US" sz="2400" dirty="0"/>
              <a:t> do </a:t>
            </a:r>
            <a:r>
              <a:rPr lang="en-US" sz="2400" dirty="0" err="1"/>
              <a:t>visine</a:t>
            </a:r>
            <a:r>
              <a:rPr lang="en-US" sz="2400" dirty="0"/>
              <a:t> </a:t>
            </a:r>
            <a:r>
              <a:rPr lang="en-US" sz="2400" dirty="0" err="1"/>
              <a:t>veće</a:t>
            </a:r>
            <a:r>
              <a:rPr lang="en-US" sz="2400" dirty="0"/>
              <a:t> od tri </a:t>
            </a:r>
            <a:r>
              <a:rPr lang="en-US" sz="2400" dirty="0" err="1"/>
              <a:t>hiljade</a:t>
            </a:r>
            <a:r>
              <a:rPr lang="en-US" sz="2400" dirty="0"/>
              <a:t> </a:t>
            </a:r>
            <a:r>
              <a:rPr lang="en-US" sz="2400" dirty="0" err="1"/>
              <a:t>metara</a:t>
            </a:r>
            <a:r>
              <a:rPr lang="en-US" sz="2400" dirty="0"/>
              <a:t>. Deo </a:t>
            </a:r>
            <a:r>
              <a:rPr lang="en-US" sz="2400" dirty="0" err="1"/>
              <a:t>atmosfere</a:t>
            </a:r>
            <a:r>
              <a:rPr lang="en-US" sz="2400" dirty="0"/>
              <a:t> u </a:t>
            </a:r>
            <a:r>
              <a:rPr lang="en-US" sz="2400" dirty="0" err="1"/>
              <a:t>kome</a:t>
            </a:r>
            <a:r>
              <a:rPr lang="en-US" sz="2400" dirty="0"/>
              <a:t> </a:t>
            </a:r>
            <a:r>
              <a:rPr lang="en-US" sz="2400" dirty="0" err="1"/>
              <a:t>dolazi</a:t>
            </a:r>
            <a:r>
              <a:rPr lang="en-US" sz="2400" dirty="0"/>
              <a:t> do </a:t>
            </a:r>
            <a:r>
              <a:rPr lang="en-US" sz="2400" dirty="0" err="1"/>
              <a:t>mešanja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polutanata</a:t>
            </a:r>
            <a:r>
              <a:rPr lang="en-US" sz="2400" dirty="0"/>
              <a:t> </a:t>
            </a:r>
            <a:r>
              <a:rPr lang="en-US" sz="2400" dirty="0" err="1"/>
              <a:t>naziva</a:t>
            </a:r>
            <a:r>
              <a:rPr lang="en-US" sz="2400" dirty="0"/>
              <a:t> se </a:t>
            </a:r>
            <a:r>
              <a:rPr lang="en-US" sz="2400" dirty="0" err="1"/>
              <a:t>atmosferski</a:t>
            </a:r>
            <a:r>
              <a:rPr lang="en-US" sz="2400" dirty="0"/>
              <a:t> </a:t>
            </a:r>
            <a:r>
              <a:rPr lang="en-US" sz="2400" dirty="0" err="1"/>
              <a:t>granični</a:t>
            </a:r>
            <a:r>
              <a:rPr lang="en-US" sz="2400" dirty="0"/>
              <a:t> </a:t>
            </a:r>
            <a:r>
              <a:rPr lang="en-US" sz="2400" dirty="0" err="1"/>
              <a:t>sloj</a:t>
            </a:r>
            <a:r>
              <a:rPr lang="en-US" sz="2400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506E7E-8BA6-72AF-1E79-BC6E7F367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56" y="3185292"/>
            <a:ext cx="7818487" cy="3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3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565A1C-B8B8-49E6-6752-ED6941B72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515AB-B49C-31F0-4D35-4247E574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9243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Transport </a:t>
            </a:r>
            <a:r>
              <a:rPr lang="en-US" b="1" dirty="0" err="1">
                <a:solidFill>
                  <a:srgbClr val="0070C0"/>
                </a:solidFill>
              </a:rPr>
              <a:t>zagađivača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71F651-A606-069E-F383-7D61032A322C}"/>
              </a:ext>
            </a:extLst>
          </p:cNvPr>
          <p:cNvSpPr txBox="1"/>
          <p:nvPr/>
        </p:nvSpPr>
        <p:spPr>
          <a:xfrm>
            <a:off x="294361" y="1342033"/>
            <a:ext cx="11553081" cy="301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Razlikujemo</a:t>
            </a:r>
            <a:r>
              <a:rPr lang="en-US" sz="2400" dirty="0"/>
              <a:t> </a:t>
            </a:r>
            <a:r>
              <a:rPr lang="en-US" sz="2400" dirty="0" err="1"/>
              <a:t>dva</a:t>
            </a:r>
            <a:r>
              <a:rPr lang="en-US" sz="2400" dirty="0"/>
              <a:t> </a:t>
            </a:r>
            <a:r>
              <a:rPr lang="en-US" sz="2400" dirty="0" err="1"/>
              <a:t>tipa</a:t>
            </a:r>
            <a:r>
              <a:rPr lang="en-US" sz="2400" dirty="0"/>
              <a:t> </a:t>
            </a:r>
            <a:r>
              <a:rPr lang="en-US" sz="2400" dirty="0" err="1"/>
              <a:t>taloženja</a:t>
            </a:r>
            <a:r>
              <a:rPr lang="en-US" sz="2400" dirty="0"/>
              <a:t> – </a:t>
            </a:r>
            <a:r>
              <a:rPr lang="en-US" sz="2400" dirty="0" err="1"/>
              <a:t>suvo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vlažno</a:t>
            </a:r>
            <a:r>
              <a:rPr lang="en-US" sz="2400" dirty="0"/>
              <a:t> </a:t>
            </a:r>
            <a:r>
              <a:rPr lang="en-US" sz="2400" dirty="0" err="1"/>
              <a:t>taloženje</a:t>
            </a:r>
            <a:r>
              <a:rPr lang="en-US" sz="2400" dirty="0"/>
              <a:t>. </a:t>
            </a:r>
            <a:r>
              <a:rPr lang="en-US" sz="2400" dirty="0" err="1"/>
              <a:t>Taloženja</a:t>
            </a:r>
            <a:r>
              <a:rPr lang="en-US" sz="2400" dirty="0"/>
              <a:t> </a:t>
            </a:r>
            <a:r>
              <a:rPr lang="en-US" sz="2400" dirty="0" err="1"/>
              <a:t>zavise</a:t>
            </a:r>
            <a:r>
              <a:rPr lang="en-US" sz="2400" dirty="0"/>
              <a:t> od </a:t>
            </a:r>
            <a:r>
              <a:rPr lang="en-US" sz="2400" dirty="0" err="1"/>
              <a:t>brzine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hrapavosti</a:t>
            </a:r>
            <a:r>
              <a:rPr lang="en-US" sz="2400" dirty="0"/>
              <a:t> </a:t>
            </a:r>
            <a:r>
              <a:rPr lang="en-US" sz="2400" dirty="0" err="1"/>
              <a:t>površine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koju</a:t>
            </a:r>
            <a:r>
              <a:rPr lang="en-US" sz="2400" dirty="0"/>
              <a:t> se </a:t>
            </a:r>
            <a:r>
              <a:rPr lang="en-US" sz="2400" dirty="0" err="1"/>
              <a:t>talože</a:t>
            </a:r>
            <a:r>
              <a:rPr lang="en-US" sz="2400" dirty="0"/>
              <a:t> </a:t>
            </a:r>
            <a:r>
              <a:rPr lang="en-US" sz="2400" dirty="0" err="1"/>
              <a:t>aeropolutanti</a:t>
            </a:r>
            <a:r>
              <a:rPr lang="en-US" sz="240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Suvim</a:t>
            </a:r>
            <a:r>
              <a:rPr lang="en-US" sz="2400" dirty="0"/>
              <a:t> </a:t>
            </a:r>
            <a:r>
              <a:rPr lang="en-US" sz="2400" dirty="0" err="1"/>
              <a:t>taloženjem</a:t>
            </a:r>
            <a:r>
              <a:rPr lang="en-US" sz="2400" dirty="0"/>
              <a:t> se </a:t>
            </a:r>
            <a:r>
              <a:rPr lang="en-US" sz="2400" dirty="0" err="1"/>
              <a:t>deponuju</a:t>
            </a:r>
            <a:r>
              <a:rPr lang="en-US" sz="2400" dirty="0"/>
              <a:t> </a:t>
            </a:r>
            <a:r>
              <a:rPr lang="en-US" sz="2400" dirty="0" err="1"/>
              <a:t>aeropolutanti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, koji se </a:t>
            </a:r>
            <a:r>
              <a:rPr lang="en-US" sz="2400" dirty="0" err="1"/>
              <a:t>nalaze</a:t>
            </a:r>
            <a:r>
              <a:rPr lang="en-US" sz="2400" dirty="0"/>
              <a:t> </a:t>
            </a:r>
            <a:r>
              <a:rPr lang="en-US" sz="2400" dirty="0" err="1"/>
              <a:t>blizu</a:t>
            </a:r>
            <a:r>
              <a:rPr lang="en-US" sz="2400" dirty="0"/>
              <a:t> </a:t>
            </a:r>
            <a:r>
              <a:rPr lang="en-US" sz="2400" dirty="0" err="1"/>
              <a:t>tla</a:t>
            </a:r>
            <a:r>
              <a:rPr lang="en-US" sz="2400" dirty="0"/>
              <a:t>.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suvog</a:t>
            </a:r>
            <a:r>
              <a:rPr lang="en-US" sz="2400" dirty="0"/>
              <a:t> </a:t>
            </a:r>
            <a:r>
              <a:rPr lang="en-US" sz="2400" dirty="0" err="1"/>
              <a:t>taloženja</a:t>
            </a:r>
            <a:r>
              <a:rPr lang="en-US" sz="2400" dirty="0"/>
              <a:t>, </a:t>
            </a:r>
            <a:r>
              <a:rPr lang="en-US" sz="2400" dirty="0" err="1"/>
              <a:t>uklanjanje</a:t>
            </a:r>
            <a:r>
              <a:rPr lang="en-US" sz="2400" dirty="0"/>
              <a:t> </a:t>
            </a:r>
            <a:r>
              <a:rPr lang="en-US" sz="2400" dirty="0" err="1"/>
              <a:t>čestica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atmosfere</a:t>
            </a:r>
            <a:r>
              <a:rPr lang="en-US" sz="2400" dirty="0"/>
              <a:t>,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trajati</a:t>
            </a:r>
            <a:r>
              <a:rPr lang="en-US" sz="2400" dirty="0"/>
              <a:t> 7-10 dana, za </a:t>
            </a:r>
            <a:r>
              <a:rPr lang="en-US" sz="2400" dirty="0" err="1"/>
              <a:t>razliku</a:t>
            </a:r>
            <a:r>
              <a:rPr lang="en-US" sz="2400" dirty="0"/>
              <a:t> od </a:t>
            </a:r>
            <a:r>
              <a:rPr lang="en-US" sz="2400" dirty="0" err="1"/>
              <a:t>vlažnog</a:t>
            </a:r>
            <a:r>
              <a:rPr lang="en-US" sz="2400" dirty="0"/>
              <a:t> </a:t>
            </a:r>
            <a:r>
              <a:rPr lang="en-US" sz="2400" dirty="0" err="1"/>
              <a:t>taloženja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traje</a:t>
            </a:r>
            <a:r>
              <a:rPr lang="en-US" sz="2400" dirty="0"/>
              <a:t> </a:t>
            </a:r>
            <a:r>
              <a:rPr lang="en-US" sz="2400" dirty="0" err="1"/>
              <a:t>znatno</a:t>
            </a:r>
            <a:r>
              <a:rPr lang="en-US" sz="2400" dirty="0"/>
              <a:t> </a:t>
            </a:r>
            <a:r>
              <a:rPr lang="en-US" sz="2400" dirty="0" err="1"/>
              <a:t>kraće</a:t>
            </a:r>
            <a:r>
              <a:rPr lang="en-US" sz="240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F58DE5-5258-04B3-B596-39F3B82FE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12" y="4000118"/>
            <a:ext cx="5844376" cy="265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87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4B1BFE5-E59E-6E3E-D017-4D540AD41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6BDC02-C918-CB16-F6B7-E9727256D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9243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Transport </a:t>
            </a:r>
            <a:r>
              <a:rPr lang="en-US" b="1" dirty="0" err="1">
                <a:solidFill>
                  <a:srgbClr val="0070C0"/>
                </a:solidFill>
              </a:rPr>
              <a:t>zagađivača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B52B2F-D655-4CC6-8336-1DF0243EB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31" y="3429000"/>
            <a:ext cx="6452337" cy="2934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0C6A70-93E2-97D4-4DE7-BE57E42D16A0}"/>
              </a:ext>
            </a:extLst>
          </p:cNvPr>
          <p:cNvSpPr txBox="1"/>
          <p:nvPr/>
        </p:nvSpPr>
        <p:spPr>
          <a:xfrm>
            <a:off x="725101" y="1690688"/>
            <a:ext cx="107417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Do </a:t>
            </a:r>
            <a:r>
              <a:rPr lang="en-US" sz="2400" dirty="0" err="1"/>
              <a:t>vlažnog</a:t>
            </a:r>
            <a:r>
              <a:rPr lang="en-US" sz="2400" dirty="0"/>
              <a:t> </a:t>
            </a:r>
            <a:r>
              <a:rPr lang="en-US" sz="2400" dirty="0" err="1"/>
              <a:t>taloženja</a:t>
            </a:r>
            <a:r>
              <a:rPr lang="en-US" sz="2400" dirty="0"/>
              <a:t> </a:t>
            </a:r>
            <a:r>
              <a:rPr lang="en-US" sz="2400" dirty="0" err="1"/>
              <a:t>unutar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izvan</a:t>
            </a:r>
            <a:r>
              <a:rPr lang="en-US" sz="2400" dirty="0"/>
              <a:t> </a:t>
            </a:r>
            <a:r>
              <a:rPr lang="en-US" sz="2400" dirty="0" err="1"/>
              <a:t>oblaka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doći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jedan</a:t>
            </a:r>
            <a:r>
              <a:rPr lang="en-US" sz="2400" dirty="0"/>
              <a:t> od tri </a:t>
            </a:r>
            <a:r>
              <a:rPr lang="en-US" sz="2400" dirty="0" err="1"/>
              <a:t>načina</a:t>
            </a:r>
            <a:r>
              <a:rPr lang="en-US" sz="2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rastvaranjem</a:t>
            </a:r>
            <a:r>
              <a:rPr lang="en-US" sz="2400" dirty="0"/>
              <a:t> </a:t>
            </a:r>
            <a:r>
              <a:rPr lang="en-US" sz="2400" dirty="0" err="1"/>
              <a:t>gasova</a:t>
            </a:r>
            <a:r>
              <a:rPr lang="en-US" sz="2400" dirty="0"/>
              <a:t> u </a:t>
            </a:r>
            <a:r>
              <a:rPr lang="en-US" sz="2400" dirty="0" err="1"/>
              <a:t>kapljicama</a:t>
            </a:r>
            <a:r>
              <a:rPr lang="en-US" sz="2400" dirty="0"/>
              <a:t> </a:t>
            </a:r>
            <a:r>
              <a:rPr lang="en-US" sz="2400" dirty="0" err="1"/>
              <a:t>oblaka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magle</a:t>
            </a:r>
            <a:r>
              <a:rPr lang="en-US" sz="2400" dirty="0"/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ponašanjem</a:t>
            </a:r>
            <a:r>
              <a:rPr lang="en-US" sz="2400" dirty="0"/>
              <a:t> </a:t>
            </a:r>
            <a:r>
              <a:rPr lang="en-US" sz="2400" dirty="0" err="1"/>
              <a:t>čestica</a:t>
            </a:r>
            <a:r>
              <a:rPr lang="en-US" sz="2400" dirty="0"/>
              <a:t> </a:t>
            </a:r>
            <a:r>
              <a:rPr lang="en-US" sz="2400" dirty="0" err="1"/>
              <a:t>aeropolutanata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jezgra</a:t>
            </a:r>
            <a:r>
              <a:rPr lang="en-US" sz="2400" dirty="0"/>
              <a:t> za </a:t>
            </a:r>
            <a:r>
              <a:rPr lang="en-US" sz="2400" dirty="0" err="1"/>
              <a:t>kondenzaciju</a:t>
            </a:r>
            <a:r>
              <a:rPr lang="en-US" sz="2400" dirty="0"/>
              <a:t> </a:t>
            </a:r>
            <a:r>
              <a:rPr lang="en-US" sz="2400" dirty="0" err="1"/>
              <a:t>oblaka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sudarom</a:t>
            </a:r>
            <a:r>
              <a:rPr lang="en-US" sz="2400" dirty="0"/>
              <a:t> </a:t>
            </a:r>
            <a:r>
              <a:rPr lang="en-US" sz="2400" dirty="0" err="1"/>
              <a:t>čestica</a:t>
            </a:r>
            <a:r>
              <a:rPr lang="en-US" sz="2400" dirty="0"/>
              <a:t> </a:t>
            </a:r>
            <a:r>
              <a:rPr lang="en-US" sz="2400" dirty="0" err="1"/>
              <a:t>aeropolutanata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gasa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kapljicama</a:t>
            </a:r>
            <a:r>
              <a:rPr lang="en-US" sz="2400" dirty="0"/>
              <a:t> </a:t>
            </a:r>
            <a:r>
              <a:rPr lang="en-US" sz="2400" dirty="0" err="1"/>
              <a:t>kiše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8323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E1DC3B1-FA72-7C1E-8759-2455A6F7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3FDEC-CA6B-06AA-04AC-F315FE49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Značaj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analize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zagađenja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vazduha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9625A2-F8B5-C64F-90CD-5DC7C1FD1A1B}"/>
              </a:ext>
            </a:extLst>
          </p:cNvPr>
          <p:cNvSpPr txBox="1"/>
          <p:nvPr/>
        </p:nvSpPr>
        <p:spPr>
          <a:xfrm>
            <a:off x="312333" y="1953464"/>
            <a:ext cx="8092524" cy="438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 </a:t>
            </a:r>
            <a:r>
              <a:rPr lang="en-US" sz="2400" dirty="0" err="1"/>
              <a:t>cilju</a:t>
            </a:r>
            <a:r>
              <a:rPr lang="en-US" sz="2400" dirty="0"/>
              <a:t> </a:t>
            </a:r>
            <a:r>
              <a:rPr lang="en-US" sz="2400" dirty="0" err="1"/>
              <a:t>smanjenja</a:t>
            </a:r>
            <a:r>
              <a:rPr lang="en-US" sz="2400" dirty="0"/>
              <a:t> </a:t>
            </a:r>
            <a:r>
              <a:rPr lang="en-US" sz="2400" dirty="0" err="1"/>
              <a:t>zagađenja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 </a:t>
            </a:r>
            <a:r>
              <a:rPr lang="en-US" sz="2400" dirty="0" err="1"/>
              <a:t>koristi</a:t>
            </a:r>
            <a:r>
              <a:rPr lang="en-US" sz="2400" dirty="0"/>
              <a:t> se monitoring </a:t>
            </a:r>
            <a:r>
              <a:rPr lang="en-US" sz="2400" dirty="0" err="1"/>
              <a:t>kvaliteta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, koji </a:t>
            </a:r>
            <a:r>
              <a:rPr lang="en-US" sz="2400" dirty="0" err="1"/>
              <a:t>ima</a:t>
            </a:r>
            <a:r>
              <a:rPr lang="en-US" sz="2400" dirty="0"/>
              <a:t> za </a:t>
            </a:r>
            <a:r>
              <a:rPr lang="en-US" sz="2400" dirty="0" err="1"/>
              <a:t>cilj</a:t>
            </a:r>
            <a:r>
              <a:rPr lang="en-US" sz="2400" dirty="0"/>
              <a:t> </a:t>
            </a:r>
            <a:r>
              <a:rPr lang="en-US" sz="2400" dirty="0" err="1"/>
              <a:t>praćenje</a:t>
            </a:r>
            <a:r>
              <a:rPr lang="en-US" sz="2400" dirty="0"/>
              <a:t> </a:t>
            </a:r>
            <a:r>
              <a:rPr lang="en-US" sz="2400" dirty="0" err="1"/>
              <a:t>promene</a:t>
            </a:r>
            <a:r>
              <a:rPr lang="en-US" sz="2400" dirty="0"/>
              <a:t> </a:t>
            </a:r>
            <a:r>
              <a:rPr lang="en-US" sz="2400" dirty="0" err="1"/>
              <a:t>parametara</a:t>
            </a:r>
            <a:r>
              <a:rPr lang="en-US" sz="2400" dirty="0"/>
              <a:t>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Monitoring </a:t>
            </a:r>
            <a:r>
              <a:rPr lang="en-US" sz="2400" dirty="0" err="1"/>
              <a:t>kvaliteta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 u </a:t>
            </a:r>
            <a:r>
              <a:rPr lang="en-US" sz="2400" dirty="0" err="1"/>
              <a:t>kontrolnim</a:t>
            </a:r>
            <a:r>
              <a:rPr lang="en-US" sz="2400" dirty="0"/>
              <a:t> </a:t>
            </a:r>
            <a:r>
              <a:rPr lang="en-US" sz="2400" dirty="0" err="1"/>
              <a:t>tačkama</a:t>
            </a:r>
            <a:r>
              <a:rPr lang="en-US" sz="2400" dirty="0"/>
              <a:t> </a:t>
            </a:r>
            <a:r>
              <a:rPr lang="en-US" sz="2400" dirty="0" err="1"/>
              <a:t>zasniva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dva</a:t>
            </a:r>
            <a:r>
              <a:rPr lang="en-US" sz="2400" dirty="0"/>
              <a:t> </a:t>
            </a:r>
            <a:r>
              <a:rPr lang="en-US" sz="2400" dirty="0" err="1"/>
              <a:t>pristupa</a:t>
            </a:r>
            <a:r>
              <a:rPr lang="en-US" sz="2400" dirty="0"/>
              <a:t>:</a:t>
            </a:r>
          </a:p>
          <a:p>
            <a:pPr marL="685800" lvl="1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uzimanje</a:t>
            </a:r>
            <a:r>
              <a:rPr lang="en-US" sz="2400" dirty="0"/>
              <a:t> </a:t>
            </a:r>
            <a:r>
              <a:rPr lang="en-US" sz="2400" dirty="0" err="1"/>
              <a:t>uzorka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naknadno</a:t>
            </a:r>
            <a:r>
              <a:rPr lang="en-US" sz="2400" dirty="0"/>
              <a:t> </a:t>
            </a:r>
            <a:r>
              <a:rPr lang="en-US" sz="2400" dirty="0" err="1"/>
              <a:t>objavljivanje</a:t>
            </a:r>
            <a:r>
              <a:rPr lang="en-US" sz="2400" dirty="0"/>
              <a:t> </a:t>
            </a:r>
            <a:r>
              <a:rPr lang="en-US" sz="2400" dirty="0" err="1"/>
              <a:t>rezultata</a:t>
            </a:r>
            <a:r>
              <a:rPr lang="en-US" sz="2400" dirty="0"/>
              <a:t>, </a:t>
            </a:r>
            <a:r>
              <a:rPr lang="en-US" sz="2400" dirty="0" err="1"/>
              <a:t>nakon</a:t>
            </a:r>
            <a:r>
              <a:rPr lang="en-US" sz="2400" dirty="0"/>
              <a:t> </a:t>
            </a:r>
            <a:r>
              <a:rPr lang="en-US" sz="2400" dirty="0" err="1"/>
              <a:t>analiza</a:t>
            </a:r>
            <a:r>
              <a:rPr lang="en-US" sz="2400" dirty="0"/>
              <a:t> u </a:t>
            </a:r>
            <a:r>
              <a:rPr lang="en-US" sz="2400" dirty="0" err="1"/>
              <a:t>laboratoriji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endParaRPr lang="en-US" sz="2400" dirty="0"/>
          </a:p>
          <a:p>
            <a:pPr marL="685800" lvl="1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primena</a:t>
            </a:r>
            <a:r>
              <a:rPr lang="en-US" sz="2400" dirty="0"/>
              <a:t> </a:t>
            </a:r>
            <a:r>
              <a:rPr lang="en-US" sz="2400" dirty="0" err="1"/>
              <a:t>automatskih</a:t>
            </a:r>
            <a:r>
              <a:rPr lang="en-US" sz="2400" dirty="0"/>
              <a:t>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dobijanje</a:t>
            </a:r>
            <a:r>
              <a:rPr lang="en-US" sz="2400" dirty="0"/>
              <a:t> </a:t>
            </a:r>
            <a:r>
              <a:rPr lang="en-US" sz="2400" dirty="0" err="1"/>
              <a:t>rezultata</a:t>
            </a:r>
            <a:r>
              <a:rPr lang="en-US" sz="2400" dirty="0"/>
              <a:t> u </a:t>
            </a:r>
            <a:r>
              <a:rPr lang="en-US" sz="2400" dirty="0" err="1"/>
              <a:t>realnom</a:t>
            </a:r>
            <a:r>
              <a:rPr lang="en-US" sz="2400" dirty="0"/>
              <a:t> </a:t>
            </a:r>
            <a:r>
              <a:rPr lang="en-US" sz="2400" dirty="0" err="1"/>
              <a:t>vremenu</a:t>
            </a:r>
            <a:r>
              <a:rPr lang="en-US" sz="2400" dirty="0"/>
              <a:t>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7A7422-80F4-4F67-930B-E0922D6EE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230" y="0"/>
            <a:ext cx="3314698" cy="4419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356D40-F4D0-093D-3E50-7E3AE0942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070" y="4144617"/>
            <a:ext cx="2531165" cy="25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08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99523FB-75D5-1D12-9A85-66BB818A6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CBEA53-0356-2EAB-695A-4299CA45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Značaj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analize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zagađenja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vazduha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189D59-45F9-7B01-53A2-B8CA789DB1EA}"/>
              </a:ext>
            </a:extLst>
          </p:cNvPr>
          <p:cNvSpPr txBox="1"/>
          <p:nvPr/>
        </p:nvSpPr>
        <p:spPr>
          <a:xfrm>
            <a:off x="600489" y="2209799"/>
            <a:ext cx="7867650" cy="3340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Mana </a:t>
            </a:r>
            <a:r>
              <a:rPr lang="en-US" sz="2400" dirty="0" err="1"/>
              <a:t>ovog</a:t>
            </a:r>
            <a:r>
              <a:rPr lang="en-US" sz="2400" dirty="0"/>
              <a:t> </a:t>
            </a:r>
            <a:r>
              <a:rPr lang="en-US" sz="2400" dirty="0" err="1"/>
              <a:t>pristupa</a:t>
            </a:r>
            <a:r>
              <a:rPr lang="en-US" sz="2400" dirty="0"/>
              <a:t> je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zahteva</a:t>
            </a:r>
            <a:r>
              <a:rPr lang="en-US" sz="2400" dirty="0"/>
              <a:t> </a:t>
            </a:r>
            <a:r>
              <a:rPr lang="en-US" sz="2400" dirty="0" err="1"/>
              <a:t>značajna</a:t>
            </a:r>
            <a:r>
              <a:rPr lang="en-US" sz="2400" dirty="0"/>
              <a:t> </a:t>
            </a:r>
            <a:r>
              <a:rPr lang="en-US" sz="2400" dirty="0" err="1"/>
              <a:t>finansijska</a:t>
            </a:r>
            <a:r>
              <a:rPr lang="en-US" sz="2400" dirty="0"/>
              <a:t> </a:t>
            </a:r>
            <a:r>
              <a:rPr lang="en-US" sz="2400" dirty="0" err="1"/>
              <a:t>sredstava</a:t>
            </a:r>
            <a:r>
              <a:rPr lang="en-US" sz="2400" dirty="0"/>
              <a:t>, </a:t>
            </a:r>
            <a:r>
              <a:rPr lang="en-US" sz="2400" dirty="0" err="1"/>
              <a:t>kako</a:t>
            </a:r>
            <a:r>
              <a:rPr lang="en-US" sz="2400" dirty="0"/>
              <a:t> bi se </a:t>
            </a:r>
            <a:r>
              <a:rPr lang="en-US" sz="2400" dirty="0" err="1"/>
              <a:t>uzimali</a:t>
            </a:r>
            <a:r>
              <a:rPr lang="en-US" sz="2400" dirty="0"/>
              <a:t> </a:t>
            </a:r>
            <a:r>
              <a:rPr lang="en-US" sz="2400" dirty="0" err="1"/>
              <a:t>uzorci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, u </a:t>
            </a:r>
            <a:r>
              <a:rPr lang="en-US" sz="2400" dirty="0" err="1"/>
              <a:t>dovoljnom</a:t>
            </a:r>
            <a:r>
              <a:rPr lang="en-US" sz="2400" dirty="0"/>
              <a:t> </a:t>
            </a:r>
            <a:r>
              <a:rPr lang="en-US" sz="2400" dirty="0" err="1"/>
              <a:t>broju</a:t>
            </a:r>
            <a:r>
              <a:rPr lang="en-US" sz="2400" dirty="0"/>
              <a:t> </a:t>
            </a:r>
            <a:r>
              <a:rPr lang="en-US" sz="2400" dirty="0" err="1"/>
              <a:t>kontrolnih</a:t>
            </a:r>
            <a:r>
              <a:rPr lang="en-US" sz="2400" dirty="0"/>
              <a:t> </a:t>
            </a:r>
            <a:r>
              <a:rPr lang="en-US" sz="2400" dirty="0" err="1"/>
              <a:t>tačaka</a:t>
            </a:r>
            <a:r>
              <a:rPr lang="en-US" sz="2400" dirty="0"/>
              <a:t>, a </a:t>
            </a:r>
            <a:r>
              <a:rPr lang="en-US" sz="2400" dirty="0" err="1"/>
              <a:t>zatim</a:t>
            </a:r>
            <a:r>
              <a:rPr lang="en-US" sz="2400" dirty="0"/>
              <a:t> </a:t>
            </a:r>
            <a:r>
              <a:rPr lang="en-US" sz="2400" dirty="0" err="1"/>
              <a:t>vršila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njihova</a:t>
            </a:r>
            <a:r>
              <a:rPr lang="en-US" sz="2400" dirty="0"/>
              <a:t> </a:t>
            </a:r>
            <a:r>
              <a:rPr lang="en-US" sz="2400" dirty="0" err="1"/>
              <a:t>analiza</a:t>
            </a:r>
            <a:r>
              <a:rPr lang="en-US" sz="2400" dirty="0"/>
              <a:t>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Drugi</a:t>
            </a:r>
            <a:r>
              <a:rPr lang="en-US" sz="2400" dirty="0"/>
              <a:t> </a:t>
            </a:r>
            <a:r>
              <a:rPr lang="en-US" sz="2400" dirty="0" err="1"/>
              <a:t>nedostatak</a:t>
            </a:r>
            <a:r>
              <a:rPr lang="en-US" sz="2400" dirty="0"/>
              <a:t> je </a:t>
            </a:r>
            <a:r>
              <a:rPr lang="en-US" sz="2400" dirty="0" err="1"/>
              <a:t>činjenica</a:t>
            </a:r>
            <a:r>
              <a:rPr lang="en-US" sz="2400" dirty="0"/>
              <a:t> da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dobijeni</a:t>
            </a:r>
            <a:r>
              <a:rPr lang="en-US" sz="2400" dirty="0"/>
              <a:t> </a:t>
            </a:r>
            <a:r>
              <a:rPr lang="en-US" sz="2400" dirty="0" err="1"/>
              <a:t>rezultati</a:t>
            </a:r>
            <a:r>
              <a:rPr lang="en-US" sz="2400" dirty="0"/>
              <a:t> </a:t>
            </a:r>
            <a:r>
              <a:rPr lang="en-US" sz="2400" dirty="0" err="1"/>
              <a:t>reprezentativni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za </a:t>
            </a:r>
            <a:r>
              <a:rPr lang="en-US" sz="2400" dirty="0" err="1"/>
              <a:t>kontrolnu</a:t>
            </a:r>
            <a:r>
              <a:rPr lang="en-US" sz="2400" dirty="0"/>
              <a:t> </a:t>
            </a:r>
            <a:r>
              <a:rPr lang="en-US" sz="2400" dirty="0" err="1"/>
              <a:t>tačku</a:t>
            </a:r>
            <a:r>
              <a:rPr lang="en-US" sz="2400" dirty="0"/>
              <a:t>, </a:t>
            </a:r>
            <a:r>
              <a:rPr lang="en-US" sz="2400" dirty="0" err="1"/>
              <a:t>gde</a:t>
            </a:r>
            <a:r>
              <a:rPr lang="en-US" sz="2400" dirty="0"/>
              <a:t> je </a:t>
            </a:r>
            <a:r>
              <a:rPr lang="en-US" sz="2400" dirty="0" err="1"/>
              <a:t>uzet</a:t>
            </a:r>
            <a:r>
              <a:rPr lang="en-US" sz="2400" dirty="0"/>
              <a:t> </a:t>
            </a:r>
            <a:r>
              <a:rPr lang="en-US" sz="2400" dirty="0" err="1"/>
              <a:t>uzorak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ne </a:t>
            </a:r>
            <a:r>
              <a:rPr lang="en-US" sz="2400" dirty="0" err="1"/>
              <a:t>odgovaraju</a:t>
            </a:r>
            <a:r>
              <a:rPr lang="en-US" sz="2400" dirty="0"/>
              <a:t> </a:t>
            </a:r>
            <a:r>
              <a:rPr lang="en-US" sz="2400" dirty="0" err="1"/>
              <a:t>kvalitetu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 u </a:t>
            </a:r>
            <a:r>
              <a:rPr lang="en-US" sz="2400" dirty="0" err="1"/>
              <a:t>tački</a:t>
            </a:r>
            <a:r>
              <a:rPr lang="en-US" sz="2400" dirty="0"/>
              <a:t>, </a:t>
            </a:r>
            <a:r>
              <a:rPr lang="en-US" sz="2400" dirty="0" err="1"/>
              <a:t>koja</a:t>
            </a:r>
            <a:r>
              <a:rPr lang="en-US" sz="2400" dirty="0"/>
              <a:t> se </a:t>
            </a:r>
            <a:r>
              <a:rPr lang="en-US" sz="2400" dirty="0" err="1"/>
              <a:t>nalazi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rastojanju</a:t>
            </a:r>
            <a:r>
              <a:rPr lang="en-US" sz="2400" dirty="0"/>
              <a:t> od </a:t>
            </a:r>
            <a:r>
              <a:rPr lang="en-US" sz="2400" dirty="0" err="1"/>
              <a:t>nekoliko</a:t>
            </a:r>
            <a:r>
              <a:rPr lang="en-US" sz="2400" dirty="0"/>
              <a:t> </a:t>
            </a:r>
            <a:r>
              <a:rPr lang="en-US" sz="2400" dirty="0" err="1"/>
              <a:t>desetina</a:t>
            </a:r>
            <a:r>
              <a:rPr lang="en-US" sz="2400" dirty="0"/>
              <a:t> </a:t>
            </a:r>
            <a:r>
              <a:rPr lang="en-US" sz="2400" dirty="0" err="1"/>
              <a:t>metara</a:t>
            </a:r>
            <a:r>
              <a:rPr lang="en-US" sz="2400" dirty="0"/>
              <a:t> od  </a:t>
            </a:r>
            <a:r>
              <a:rPr lang="en-US" sz="2400" dirty="0" err="1"/>
              <a:t>kontrolne</a:t>
            </a:r>
            <a:r>
              <a:rPr lang="en-US" sz="2400" dirty="0"/>
              <a:t> </a:t>
            </a:r>
            <a:r>
              <a:rPr lang="en-US" sz="2400" dirty="0" err="1"/>
              <a:t>tačke</a:t>
            </a:r>
            <a:r>
              <a:rPr lang="en-US" sz="24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72DF29-9523-9EC5-2D76-C70600D74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230" y="0"/>
            <a:ext cx="3314698" cy="4419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033EB6-3AF3-2DFF-0113-DFB3F15D1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070" y="4144617"/>
            <a:ext cx="2531165" cy="25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21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D33B94-29B2-2925-9573-C005112FF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40DC4-83BC-AACB-4FFE-F67B4020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9243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Modeliranje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zagađenja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AC7F38-D2A6-3FBD-CC2B-74C7E2890A6A}"/>
              </a:ext>
            </a:extLst>
          </p:cNvPr>
          <p:cNvSpPr txBox="1"/>
          <p:nvPr/>
        </p:nvSpPr>
        <p:spPr>
          <a:xfrm>
            <a:off x="465897" y="1690688"/>
            <a:ext cx="11260206" cy="411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Merenjima</a:t>
            </a:r>
            <a:r>
              <a:rPr lang="en-US" sz="2400" dirty="0"/>
              <a:t> </a:t>
            </a:r>
            <a:r>
              <a:rPr lang="en-US" sz="2400" dirty="0" err="1"/>
              <a:t>zagađenja</a:t>
            </a:r>
            <a:r>
              <a:rPr lang="en-US" sz="2400" dirty="0"/>
              <a:t> u </a:t>
            </a:r>
            <a:r>
              <a:rPr lang="en-US" sz="2400" dirty="0" err="1"/>
              <a:t>kontrolnim</a:t>
            </a:r>
            <a:r>
              <a:rPr lang="en-US" sz="2400" dirty="0"/>
              <a:t> </a:t>
            </a:r>
            <a:r>
              <a:rPr lang="en-US" sz="2400" dirty="0" err="1"/>
              <a:t>tačkama</a:t>
            </a:r>
            <a:r>
              <a:rPr lang="en-US" sz="2400" dirty="0"/>
              <a:t> </a:t>
            </a:r>
            <a:r>
              <a:rPr lang="en-US" sz="2400" dirty="0" err="1"/>
              <a:t>određuje</a:t>
            </a:r>
            <a:r>
              <a:rPr lang="en-US" sz="2400" dirty="0"/>
              <a:t> se </a:t>
            </a:r>
            <a:r>
              <a:rPr lang="en-US" sz="2400" dirty="0" err="1"/>
              <a:t>trenutna</a:t>
            </a:r>
            <a:r>
              <a:rPr lang="en-US" sz="2400" dirty="0"/>
              <a:t> </a:t>
            </a:r>
            <a:r>
              <a:rPr lang="en-US" sz="2400" dirty="0" err="1"/>
              <a:t>koncentracija</a:t>
            </a:r>
            <a:r>
              <a:rPr lang="en-US" sz="2400" dirty="0"/>
              <a:t> </a:t>
            </a:r>
            <a:r>
              <a:rPr lang="en-US" sz="2400" dirty="0" err="1"/>
              <a:t>polutanata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određenoj</a:t>
            </a:r>
            <a:r>
              <a:rPr lang="en-US" sz="2400" dirty="0"/>
              <a:t> </a:t>
            </a:r>
            <a:r>
              <a:rPr lang="en-US" sz="2400" dirty="0" err="1"/>
              <a:t>lokaciji</a:t>
            </a:r>
            <a:r>
              <a:rPr lang="en-US" sz="240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Na </a:t>
            </a:r>
            <a:r>
              <a:rPr lang="en-US" sz="2400" dirty="0" err="1"/>
              <a:t>osnovu</a:t>
            </a:r>
            <a:r>
              <a:rPr lang="en-US" sz="2400" dirty="0"/>
              <a:t> </a:t>
            </a:r>
            <a:r>
              <a:rPr lang="en-US" sz="2400" dirty="0" err="1"/>
              <a:t>dobijenih</a:t>
            </a:r>
            <a:r>
              <a:rPr lang="en-US" sz="2400" dirty="0"/>
              <a:t> </a:t>
            </a:r>
            <a:r>
              <a:rPr lang="en-US" sz="2400" dirty="0" err="1"/>
              <a:t>podataka</a:t>
            </a:r>
            <a:r>
              <a:rPr lang="en-US" sz="2400" dirty="0"/>
              <a:t> ne </a:t>
            </a:r>
            <a:r>
              <a:rPr lang="en-US" sz="2400" dirty="0" err="1"/>
              <a:t>možemo</a:t>
            </a:r>
            <a:r>
              <a:rPr lang="en-US" sz="2400" dirty="0"/>
              <a:t> </a:t>
            </a:r>
            <a:r>
              <a:rPr lang="en-US" sz="2400" dirty="0" err="1"/>
              <a:t>zaključiti</a:t>
            </a:r>
            <a:r>
              <a:rPr lang="en-US" sz="2400" dirty="0"/>
              <a:t> </a:t>
            </a:r>
            <a:r>
              <a:rPr lang="en-US" sz="2400" dirty="0" err="1"/>
              <a:t>kakve</a:t>
            </a:r>
            <a:r>
              <a:rPr lang="en-US" sz="2400" dirty="0"/>
              <a:t> </a:t>
            </a:r>
            <a:r>
              <a:rPr lang="en-US" sz="2400" dirty="0" err="1"/>
              <a:t>će</a:t>
            </a:r>
            <a:r>
              <a:rPr lang="en-US" sz="2400" dirty="0"/>
              <a:t> </a:t>
            </a:r>
            <a:r>
              <a:rPr lang="en-US" sz="2400" dirty="0" err="1"/>
              <a:t>koncentracije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drugim</a:t>
            </a:r>
            <a:r>
              <a:rPr lang="en-US" sz="2400" dirty="0"/>
              <a:t> </a:t>
            </a:r>
            <a:r>
              <a:rPr lang="en-US" sz="2400" dirty="0" err="1"/>
              <a:t>lokacijama</a:t>
            </a:r>
            <a:r>
              <a:rPr lang="en-US" sz="2400" dirty="0"/>
              <a:t>,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kako</a:t>
            </a:r>
            <a:r>
              <a:rPr lang="en-US" sz="2400" dirty="0"/>
              <a:t> </a:t>
            </a:r>
            <a:r>
              <a:rPr lang="en-US" sz="2400" dirty="0" err="1"/>
              <a:t>će</a:t>
            </a:r>
            <a:r>
              <a:rPr lang="en-US" sz="2400" dirty="0"/>
              <a:t> se </a:t>
            </a:r>
            <a:r>
              <a:rPr lang="en-US" sz="2400" dirty="0" err="1"/>
              <a:t>koncentracije</a:t>
            </a:r>
            <a:r>
              <a:rPr lang="en-US" sz="2400" dirty="0"/>
              <a:t> </a:t>
            </a:r>
            <a:r>
              <a:rPr lang="en-US" sz="2400" dirty="0" err="1"/>
              <a:t>polutanata</a:t>
            </a:r>
            <a:r>
              <a:rPr lang="en-US" sz="2400" dirty="0"/>
              <a:t> </a:t>
            </a:r>
            <a:r>
              <a:rPr lang="en-US" sz="2400" dirty="0" err="1"/>
              <a:t>menjati</a:t>
            </a:r>
            <a:r>
              <a:rPr lang="en-US" sz="2400" dirty="0"/>
              <a:t> u </a:t>
            </a:r>
            <a:r>
              <a:rPr lang="en-US" sz="2400" dirty="0" err="1"/>
              <a:t>budućnosti</a:t>
            </a:r>
            <a:r>
              <a:rPr lang="en-US" sz="240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Modeli</a:t>
            </a:r>
            <a:r>
              <a:rPr lang="en-US" sz="2400" dirty="0"/>
              <a:t> </a:t>
            </a:r>
            <a:r>
              <a:rPr lang="en-US" sz="2400" dirty="0" err="1"/>
              <a:t>disperzije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 se </a:t>
            </a:r>
            <a:r>
              <a:rPr lang="en-US" sz="2400" dirty="0" err="1"/>
              <a:t>koriste</a:t>
            </a:r>
            <a:r>
              <a:rPr lang="en-US" sz="2400" dirty="0"/>
              <a:t> za </a:t>
            </a:r>
            <a:r>
              <a:rPr lang="en-US" sz="2400" dirty="0" err="1"/>
              <a:t>procenu</a:t>
            </a:r>
            <a:r>
              <a:rPr lang="en-US" sz="2400" dirty="0"/>
              <a:t> </a:t>
            </a:r>
            <a:r>
              <a:rPr lang="en-US" sz="2400" dirty="0" err="1"/>
              <a:t>koncentracije</a:t>
            </a:r>
            <a:r>
              <a:rPr lang="en-US" sz="2400" dirty="0"/>
              <a:t> </a:t>
            </a:r>
            <a:r>
              <a:rPr lang="en-US" sz="2400" dirty="0" err="1"/>
              <a:t>zagađujućih</a:t>
            </a:r>
            <a:r>
              <a:rPr lang="en-US" sz="2400" dirty="0"/>
              <a:t> </a:t>
            </a:r>
            <a:r>
              <a:rPr lang="en-US" sz="2400" dirty="0" err="1"/>
              <a:t>materija</a:t>
            </a:r>
            <a:r>
              <a:rPr lang="en-US" sz="2400" dirty="0"/>
              <a:t>, </a:t>
            </a:r>
            <a:r>
              <a:rPr lang="en-US" sz="2400" dirty="0" err="1"/>
              <a:t>koje</a:t>
            </a:r>
            <a:r>
              <a:rPr lang="en-US" sz="2400" dirty="0"/>
              <a:t> se </a:t>
            </a:r>
            <a:r>
              <a:rPr lang="en-US" sz="2400" dirty="0" err="1"/>
              <a:t>emituju</a:t>
            </a:r>
            <a:r>
              <a:rPr lang="en-US" sz="2400" dirty="0"/>
              <a:t> </a:t>
            </a:r>
            <a:r>
              <a:rPr lang="en-US" sz="2400" dirty="0" err="1"/>
              <a:t>niz</a:t>
            </a:r>
            <a:r>
              <a:rPr lang="en-US" sz="2400" dirty="0"/>
              <a:t> </a:t>
            </a:r>
            <a:r>
              <a:rPr lang="en-US" sz="2400" dirty="0" err="1"/>
              <a:t>vetar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različitih</a:t>
            </a:r>
            <a:r>
              <a:rPr lang="en-US" sz="2400" dirty="0"/>
              <a:t> </a:t>
            </a:r>
            <a:r>
              <a:rPr lang="en-US" sz="2400" dirty="0" err="1"/>
              <a:t>izvora</a:t>
            </a:r>
            <a:r>
              <a:rPr lang="en-US" sz="2400" dirty="0"/>
              <a:t> </a:t>
            </a:r>
            <a:r>
              <a:rPr lang="en-US" sz="2400" dirty="0" err="1"/>
              <a:t>zagađenja</a:t>
            </a:r>
            <a:r>
              <a:rPr lang="en-US" sz="2400" dirty="0"/>
              <a:t>,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industrijski</a:t>
            </a:r>
            <a:r>
              <a:rPr lang="en-US" sz="2400" dirty="0"/>
              <a:t> </a:t>
            </a:r>
            <a:r>
              <a:rPr lang="en-US" sz="2400" dirty="0" err="1"/>
              <a:t>objekti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regionalni</a:t>
            </a:r>
            <a:r>
              <a:rPr lang="en-US" sz="2400" dirty="0"/>
              <a:t> </a:t>
            </a:r>
            <a:r>
              <a:rPr lang="en-US" sz="2400" dirty="0" err="1"/>
              <a:t>javni</a:t>
            </a:r>
            <a:r>
              <a:rPr lang="en-US" sz="2400" dirty="0"/>
              <a:t> </a:t>
            </a:r>
            <a:r>
              <a:rPr lang="en-US" sz="2400" dirty="0" err="1"/>
              <a:t>saobraćaj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7676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C1CB3B-BA7A-1E1E-102D-B7AC0BEF3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8E0FBA-164F-633A-82F8-CA5E4594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9243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Modeliranje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zagađenja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66F57C-7D34-A8D1-CEA8-2C56F9D3EB9C}"/>
              </a:ext>
            </a:extLst>
          </p:cNvPr>
          <p:cNvSpPr txBox="1"/>
          <p:nvPr/>
        </p:nvSpPr>
        <p:spPr>
          <a:xfrm>
            <a:off x="405227" y="1800505"/>
            <a:ext cx="1138154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Prednost</a:t>
            </a:r>
            <a:r>
              <a:rPr lang="en-US" sz="2400" dirty="0"/>
              <a:t> </a:t>
            </a:r>
            <a:r>
              <a:rPr lang="en-US" sz="2400" dirty="0" err="1"/>
              <a:t>ovakih</a:t>
            </a:r>
            <a:r>
              <a:rPr lang="en-US" sz="2400" dirty="0"/>
              <a:t> </a:t>
            </a:r>
            <a:r>
              <a:rPr lang="en-US" sz="2400" dirty="0" err="1"/>
              <a:t>tipova</a:t>
            </a:r>
            <a:r>
              <a:rPr lang="en-US" sz="2400" dirty="0"/>
              <a:t> </a:t>
            </a:r>
            <a:r>
              <a:rPr lang="en-US" sz="2400" dirty="0" err="1"/>
              <a:t>modela</a:t>
            </a:r>
            <a:r>
              <a:rPr lang="en-US" sz="2400" dirty="0"/>
              <a:t> je </a:t>
            </a:r>
            <a:r>
              <a:rPr lang="en-US" sz="2400" dirty="0" err="1"/>
              <a:t>mogućnost</a:t>
            </a:r>
            <a:r>
              <a:rPr lang="en-US" sz="2400" dirty="0"/>
              <a:t> </a:t>
            </a:r>
            <a:r>
              <a:rPr lang="en-US" sz="2400" dirty="0" err="1"/>
              <a:t>predviđanja</a:t>
            </a:r>
            <a:r>
              <a:rPr lang="en-US" sz="2400" dirty="0"/>
              <a:t> </a:t>
            </a:r>
            <a:r>
              <a:rPr lang="en-US" sz="2400" dirty="0" err="1"/>
              <a:t>koncentracije</a:t>
            </a:r>
            <a:r>
              <a:rPr lang="en-US" sz="2400" dirty="0"/>
              <a:t> </a:t>
            </a:r>
            <a:r>
              <a:rPr lang="en-US" sz="2400" dirty="0" err="1"/>
              <a:t>zagađujuće</a:t>
            </a:r>
            <a:r>
              <a:rPr lang="en-US" sz="2400" dirty="0"/>
              <a:t> </a:t>
            </a:r>
            <a:r>
              <a:rPr lang="en-US" sz="2400" dirty="0" err="1"/>
              <a:t>materije</a:t>
            </a:r>
            <a:r>
              <a:rPr lang="en-US" sz="2400" dirty="0"/>
              <a:t> u </a:t>
            </a:r>
            <a:r>
              <a:rPr lang="en-US" sz="2400" dirty="0" err="1"/>
              <a:t>bilo</a:t>
            </a:r>
            <a:r>
              <a:rPr lang="en-US" sz="2400" dirty="0"/>
              <a:t> </a:t>
            </a:r>
            <a:r>
              <a:rPr lang="en-US" sz="2400" dirty="0" err="1"/>
              <a:t>kom</a:t>
            </a:r>
            <a:r>
              <a:rPr lang="en-US" sz="2400" dirty="0"/>
              <a:t> </a:t>
            </a:r>
            <a:r>
              <a:rPr lang="en-US" sz="2400" dirty="0" err="1"/>
              <a:t>trenutku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u </a:t>
            </a:r>
            <a:r>
              <a:rPr lang="en-US" sz="2400" dirty="0" err="1"/>
              <a:t>bilo</a:t>
            </a:r>
            <a:r>
              <a:rPr lang="en-US" sz="2400" dirty="0"/>
              <a:t> </a:t>
            </a:r>
            <a:r>
              <a:rPr lang="en-US" sz="2400" dirty="0" err="1"/>
              <a:t>kojoj</a:t>
            </a:r>
            <a:r>
              <a:rPr lang="en-US" sz="2400" dirty="0"/>
              <a:t> </a:t>
            </a:r>
            <a:r>
              <a:rPr lang="en-US" sz="2400" dirty="0" err="1"/>
              <a:t>tački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osnovu</a:t>
            </a:r>
            <a:r>
              <a:rPr lang="en-US" sz="2400" dirty="0"/>
              <a:t> </a:t>
            </a:r>
            <a:r>
              <a:rPr lang="en-US" sz="2400" dirty="0" err="1"/>
              <a:t>odgovarajućih</a:t>
            </a:r>
            <a:r>
              <a:rPr lang="en-US" sz="2400" dirty="0"/>
              <a:t> </a:t>
            </a:r>
            <a:r>
              <a:rPr lang="en-US" sz="2400" dirty="0" err="1"/>
              <a:t>ulaznih</a:t>
            </a:r>
            <a:r>
              <a:rPr lang="en-US" sz="2400" dirty="0"/>
              <a:t> </a:t>
            </a:r>
            <a:r>
              <a:rPr lang="en-US" sz="2400" dirty="0" err="1"/>
              <a:t>parametara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Za </a:t>
            </a:r>
            <a:r>
              <a:rPr lang="en-US" sz="2400" dirty="0" err="1"/>
              <a:t>uspešno</a:t>
            </a:r>
            <a:r>
              <a:rPr lang="en-US" sz="2400" dirty="0"/>
              <a:t> </a:t>
            </a:r>
            <a:r>
              <a:rPr lang="en-US" sz="2400" dirty="0" err="1"/>
              <a:t>sprovođenje</a:t>
            </a:r>
            <a:r>
              <a:rPr lang="en-US" sz="2400" dirty="0"/>
              <a:t> </a:t>
            </a:r>
            <a:r>
              <a:rPr lang="en-US" sz="2400" dirty="0" err="1"/>
              <a:t>analize</a:t>
            </a:r>
            <a:r>
              <a:rPr lang="en-US" sz="2400" dirty="0"/>
              <a:t>, </a:t>
            </a:r>
            <a:r>
              <a:rPr lang="en-US" sz="2400" dirty="0" err="1"/>
              <a:t>neophodno</a:t>
            </a:r>
            <a:r>
              <a:rPr lang="en-US" sz="2400" dirty="0"/>
              <a:t> je </a:t>
            </a:r>
            <a:r>
              <a:rPr lang="en-US" sz="2400" dirty="0" err="1"/>
              <a:t>znati</a:t>
            </a:r>
            <a:r>
              <a:rPr lang="en-US" sz="2400" dirty="0"/>
              <a:t> </a:t>
            </a:r>
            <a:r>
              <a:rPr lang="en-US" sz="2400" dirty="0" err="1"/>
              <a:t>sledeće</a:t>
            </a:r>
            <a:r>
              <a:rPr lang="en-US" sz="2400" dirty="0"/>
              <a:t> </a:t>
            </a:r>
            <a:r>
              <a:rPr lang="en-US" sz="2400" dirty="0" err="1"/>
              <a:t>podatke</a:t>
            </a:r>
            <a:r>
              <a:rPr lang="en-US" sz="2400" dirty="0"/>
              <a:t>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meteorološki</a:t>
            </a:r>
            <a:r>
              <a:rPr lang="en-US" sz="2400" dirty="0"/>
              <a:t> </a:t>
            </a:r>
            <a:r>
              <a:rPr lang="en-US" sz="2400" dirty="0" err="1"/>
              <a:t>uslovi</a:t>
            </a:r>
            <a:r>
              <a:rPr lang="en-US" sz="2400" dirty="0"/>
              <a:t> - </a:t>
            </a:r>
            <a:r>
              <a:rPr lang="en-US" sz="2400" dirty="0" err="1"/>
              <a:t>brzina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, </a:t>
            </a:r>
            <a:r>
              <a:rPr lang="en-US" sz="2400" dirty="0" err="1"/>
              <a:t>smer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, </a:t>
            </a:r>
            <a:r>
              <a:rPr lang="en-US" sz="2400" dirty="0" err="1"/>
              <a:t>klasa</a:t>
            </a:r>
            <a:r>
              <a:rPr lang="en-US" sz="2400" dirty="0"/>
              <a:t> </a:t>
            </a:r>
            <a:r>
              <a:rPr lang="en-US" sz="2400" dirty="0" err="1"/>
              <a:t>stabilnosti</a:t>
            </a:r>
            <a:r>
              <a:rPr lang="en-US" sz="2400" dirty="0"/>
              <a:t>, </a:t>
            </a:r>
            <a:r>
              <a:rPr lang="en-US" sz="2400" dirty="0" err="1"/>
              <a:t>temperatura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visina</a:t>
            </a:r>
            <a:r>
              <a:rPr lang="en-US" sz="2400" dirty="0"/>
              <a:t> </a:t>
            </a:r>
            <a:r>
              <a:rPr lang="en-US" sz="2400" dirty="0" err="1"/>
              <a:t>mešanja</a:t>
            </a:r>
            <a:r>
              <a:rPr lang="en-US" sz="2400" dirty="0"/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parametri</a:t>
            </a:r>
            <a:r>
              <a:rPr lang="en-US" sz="2400" dirty="0"/>
              <a:t> </a:t>
            </a:r>
            <a:r>
              <a:rPr lang="en-US" sz="2400" dirty="0" err="1"/>
              <a:t>emisije</a:t>
            </a:r>
            <a:r>
              <a:rPr lang="en-US" sz="2400" dirty="0"/>
              <a:t> - </a:t>
            </a:r>
            <a:r>
              <a:rPr lang="en-US" sz="2400" dirty="0" err="1"/>
              <a:t>lokacija</a:t>
            </a:r>
            <a:r>
              <a:rPr lang="en-US" sz="2400" dirty="0"/>
              <a:t> </a:t>
            </a:r>
            <a:r>
              <a:rPr lang="en-US" sz="2400" dirty="0" err="1"/>
              <a:t>izvora</a:t>
            </a:r>
            <a:r>
              <a:rPr lang="en-US" sz="2400" dirty="0"/>
              <a:t>, </a:t>
            </a:r>
            <a:r>
              <a:rPr lang="en-US" sz="2400" dirty="0" err="1"/>
              <a:t>visina</a:t>
            </a:r>
            <a:r>
              <a:rPr lang="en-US" sz="2400" dirty="0"/>
              <a:t> </a:t>
            </a:r>
            <a:r>
              <a:rPr lang="en-US" sz="2400" dirty="0" err="1"/>
              <a:t>izvora</a:t>
            </a:r>
            <a:r>
              <a:rPr lang="en-US" sz="2400" dirty="0"/>
              <a:t>, </a:t>
            </a:r>
            <a:r>
              <a:rPr lang="en-US" sz="2400" dirty="0" err="1"/>
              <a:t>prečnik</a:t>
            </a:r>
            <a:r>
              <a:rPr lang="en-US" sz="2400" dirty="0"/>
              <a:t> </a:t>
            </a:r>
            <a:r>
              <a:rPr lang="en-US" sz="2400" dirty="0" err="1"/>
              <a:t>dimnjaka</a:t>
            </a:r>
            <a:r>
              <a:rPr lang="en-US" sz="2400" dirty="0"/>
              <a:t>, </a:t>
            </a:r>
            <a:r>
              <a:rPr lang="en-US" sz="2400" dirty="0" err="1"/>
              <a:t>izlazna</a:t>
            </a:r>
            <a:r>
              <a:rPr lang="en-US" sz="2400" dirty="0"/>
              <a:t> </a:t>
            </a:r>
            <a:r>
              <a:rPr lang="en-US" sz="2400" dirty="0" err="1"/>
              <a:t>brzina</a:t>
            </a:r>
            <a:r>
              <a:rPr lang="en-US" sz="2400" dirty="0"/>
              <a:t> </a:t>
            </a:r>
            <a:r>
              <a:rPr lang="en-US" sz="2400" dirty="0" err="1"/>
              <a:t>gasa</a:t>
            </a:r>
            <a:r>
              <a:rPr lang="en-US" sz="2400" dirty="0"/>
              <a:t>, </a:t>
            </a:r>
            <a:r>
              <a:rPr lang="en-US" sz="2400" dirty="0" err="1"/>
              <a:t>izlazna</a:t>
            </a:r>
            <a:r>
              <a:rPr lang="en-US" sz="2400" dirty="0"/>
              <a:t> </a:t>
            </a:r>
            <a:r>
              <a:rPr lang="en-US" sz="2400" dirty="0" err="1"/>
              <a:t>temperatura</a:t>
            </a:r>
            <a:r>
              <a:rPr lang="en-US" sz="2400" dirty="0"/>
              <a:t> </a:t>
            </a:r>
            <a:r>
              <a:rPr lang="en-US" sz="2400" dirty="0" err="1"/>
              <a:t>gasa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brzina</a:t>
            </a:r>
            <a:r>
              <a:rPr lang="en-US" sz="2400" dirty="0"/>
              <a:t> </a:t>
            </a:r>
            <a:r>
              <a:rPr lang="en-US" sz="2400" dirty="0" err="1"/>
              <a:t>emisije</a:t>
            </a: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nadmorska</a:t>
            </a:r>
            <a:r>
              <a:rPr lang="en-US" sz="2400" dirty="0"/>
              <a:t> </a:t>
            </a:r>
            <a:r>
              <a:rPr lang="en-US" sz="2400" dirty="0" err="1"/>
              <a:t>visina</a:t>
            </a:r>
            <a:r>
              <a:rPr lang="en-US" sz="2400" dirty="0"/>
              <a:t> </a:t>
            </a:r>
            <a:r>
              <a:rPr lang="en-US" sz="2400" dirty="0" err="1"/>
              <a:t>terena</a:t>
            </a: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parametri</a:t>
            </a:r>
            <a:r>
              <a:rPr lang="en-US" sz="2400" dirty="0"/>
              <a:t> </a:t>
            </a:r>
            <a:r>
              <a:rPr lang="en-US" sz="2400" dirty="0" err="1"/>
              <a:t>zgrade</a:t>
            </a:r>
            <a:r>
              <a:rPr lang="en-US" sz="2400" dirty="0"/>
              <a:t> - </a:t>
            </a:r>
            <a:r>
              <a:rPr lang="en-US" sz="2400" dirty="0" err="1"/>
              <a:t>lokacija</a:t>
            </a:r>
            <a:r>
              <a:rPr lang="en-US" sz="2400" dirty="0"/>
              <a:t>, </a:t>
            </a:r>
            <a:r>
              <a:rPr lang="en-US" sz="2400" dirty="0" err="1"/>
              <a:t>visina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širina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47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D31038-82AE-736E-685D-ED2A5D7B8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8FCF26-75EE-D65F-D810-6A6208D72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6" y="1598221"/>
            <a:ext cx="10237887" cy="30512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9380CA-80B9-1902-166B-9AAC0042443B}"/>
              </a:ext>
            </a:extLst>
          </p:cNvPr>
          <p:cNvSpPr txBox="1"/>
          <p:nvPr/>
        </p:nvSpPr>
        <p:spPr>
          <a:xfrm>
            <a:off x="977056" y="5259779"/>
            <a:ext cx="10855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b="1" dirty="0"/>
              <a:t>Vodeći svetski softver za modeliranje industrijskog zagađenja vazduha</a:t>
            </a:r>
          </a:p>
        </p:txBody>
      </p:sp>
    </p:spTree>
    <p:extLst>
      <p:ext uri="{BB962C8B-B14F-4D97-AF65-F5344CB8AC3E}">
        <p14:creationId xmlns:p14="http://schemas.microsoft.com/office/powerpoint/2010/main" val="3820073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9CE666-E2A8-4C0B-9090-B16F14A9D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32A85-AC21-DA8E-2A0C-6CD7454D9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9243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Modeliranje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zagađenja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8D6D4B-0514-297C-1E0E-9FA064287CCF}"/>
              </a:ext>
            </a:extLst>
          </p:cNvPr>
          <p:cNvSpPr txBox="1"/>
          <p:nvPr/>
        </p:nvSpPr>
        <p:spPr>
          <a:xfrm>
            <a:off x="405227" y="1975166"/>
            <a:ext cx="113815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Modeli</a:t>
            </a:r>
            <a:r>
              <a:rPr lang="en-US" sz="2400" dirty="0"/>
              <a:t> </a:t>
            </a:r>
            <a:r>
              <a:rPr lang="en-US" sz="2400" dirty="0" err="1"/>
              <a:t>zagađenja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se </a:t>
            </a:r>
            <a:r>
              <a:rPr lang="en-US" sz="2400" dirty="0" err="1"/>
              <a:t>kategorisati</a:t>
            </a:r>
            <a:r>
              <a:rPr lang="en-US" sz="2400" dirty="0"/>
              <a:t> u 3 </a:t>
            </a:r>
            <a:r>
              <a:rPr lang="en-US" sz="2400" dirty="0" err="1"/>
              <a:t>klase</a:t>
            </a:r>
            <a:r>
              <a:rPr lang="en-US" sz="2400" dirty="0"/>
              <a:t>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deterministički</a:t>
            </a:r>
            <a:r>
              <a:rPr lang="en-US" sz="2400" dirty="0"/>
              <a:t> </a:t>
            </a:r>
            <a:r>
              <a:rPr lang="en-US" sz="2400" dirty="0" err="1"/>
              <a:t>modeli</a:t>
            </a:r>
            <a:r>
              <a:rPr lang="en-US" sz="2400" dirty="0"/>
              <a:t> - </a:t>
            </a:r>
            <a:r>
              <a:rPr lang="en-US" sz="2400" dirty="0" err="1"/>
              <a:t>različiti</a:t>
            </a:r>
            <a:r>
              <a:rPr lang="en-US" sz="2400" dirty="0"/>
              <a:t> </a:t>
            </a:r>
            <a:r>
              <a:rPr lang="en-US" sz="2400" dirty="0" err="1"/>
              <a:t>tipovi</a:t>
            </a:r>
            <a:r>
              <a:rPr lang="en-US" sz="2400" dirty="0"/>
              <a:t> </a:t>
            </a:r>
            <a:r>
              <a:rPr lang="en-US" sz="2400" dirty="0" err="1"/>
              <a:t>numeričkih</a:t>
            </a:r>
            <a:r>
              <a:rPr lang="en-US" sz="2400" dirty="0"/>
              <a:t> </a:t>
            </a:r>
            <a:r>
              <a:rPr lang="en-US" sz="2400" dirty="0" err="1"/>
              <a:t>aproksimacija</a:t>
            </a:r>
            <a:r>
              <a:rPr lang="en-US" sz="2400" dirty="0"/>
              <a:t> u </a:t>
            </a:r>
            <a:r>
              <a:rPr lang="en-US" sz="2400" dirty="0" err="1"/>
              <a:t>rešenju</a:t>
            </a:r>
            <a:r>
              <a:rPr lang="en-US" sz="2400" dirty="0"/>
              <a:t> </a:t>
            </a:r>
            <a:r>
              <a:rPr lang="en-US" sz="2400" dirty="0" err="1"/>
              <a:t>parcijalnih</a:t>
            </a:r>
            <a:r>
              <a:rPr lang="en-US" sz="2400" dirty="0"/>
              <a:t> </a:t>
            </a:r>
            <a:r>
              <a:rPr lang="en-US" sz="2400" dirty="0" err="1"/>
              <a:t>jednačina</a:t>
            </a:r>
            <a:r>
              <a:rPr lang="en-US" sz="2400" dirty="0"/>
              <a:t>,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predstavljaju</a:t>
            </a:r>
            <a:r>
              <a:rPr lang="en-US" sz="2400" dirty="0"/>
              <a:t> </a:t>
            </a:r>
            <a:r>
              <a:rPr lang="en-US" sz="2400" dirty="0" err="1"/>
              <a:t>relevantni</a:t>
            </a:r>
            <a:r>
              <a:rPr lang="en-US" sz="2400" dirty="0"/>
              <a:t> </a:t>
            </a:r>
            <a:r>
              <a:rPr lang="en-US" sz="2400" dirty="0" err="1"/>
              <a:t>fizički</a:t>
            </a:r>
            <a:r>
              <a:rPr lang="en-US" sz="2400" dirty="0"/>
              <a:t> </a:t>
            </a:r>
            <a:r>
              <a:rPr lang="en-US" sz="2400" dirty="0" err="1"/>
              <a:t>proces</a:t>
            </a:r>
            <a:r>
              <a:rPr lang="en-US" sz="2400" dirty="0"/>
              <a:t> </a:t>
            </a:r>
            <a:r>
              <a:rPr lang="en-US" sz="2400" dirty="0" err="1"/>
              <a:t>atmosferske</a:t>
            </a:r>
            <a:r>
              <a:rPr lang="en-US" sz="2400" dirty="0"/>
              <a:t> </a:t>
            </a:r>
            <a:r>
              <a:rPr lang="en-US" sz="2400" dirty="0" err="1"/>
              <a:t>disperzije</a:t>
            </a:r>
            <a:r>
              <a:rPr lang="en-US" sz="2400" dirty="0"/>
              <a:t>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statistički</a:t>
            </a:r>
            <a:r>
              <a:rPr lang="en-US" sz="2400" dirty="0"/>
              <a:t> </a:t>
            </a:r>
            <a:r>
              <a:rPr lang="en-US" sz="2400" dirty="0" err="1"/>
              <a:t>modeli</a:t>
            </a:r>
            <a:r>
              <a:rPr lang="en-US" sz="2400" dirty="0"/>
              <a:t> – </a:t>
            </a:r>
            <a:r>
              <a:rPr lang="en-US" sz="2400" dirty="0" err="1"/>
              <a:t>ovi</a:t>
            </a:r>
            <a:r>
              <a:rPr lang="en-US" sz="2400" dirty="0"/>
              <a:t> </a:t>
            </a:r>
            <a:r>
              <a:rPr lang="en-US" sz="2400" dirty="0" err="1"/>
              <a:t>modeli</a:t>
            </a:r>
            <a:r>
              <a:rPr lang="en-US" sz="2400" dirty="0"/>
              <a:t> </a:t>
            </a:r>
            <a:r>
              <a:rPr lang="en-US" sz="2400" dirty="0" err="1"/>
              <a:t>izračunavaju</a:t>
            </a:r>
            <a:r>
              <a:rPr lang="en-US" sz="2400" dirty="0"/>
              <a:t> </a:t>
            </a:r>
            <a:r>
              <a:rPr lang="en-US" sz="2400" dirty="0" err="1"/>
              <a:t>koncentracije</a:t>
            </a:r>
            <a:r>
              <a:rPr lang="en-US" sz="2400" dirty="0"/>
              <a:t> u </a:t>
            </a:r>
            <a:r>
              <a:rPr lang="en-US" sz="2400" dirty="0" err="1"/>
              <a:t>ambijentalnom</a:t>
            </a:r>
            <a:r>
              <a:rPr lang="en-US" sz="2400" dirty="0"/>
              <a:t> </a:t>
            </a:r>
            <a:r>
              <a:rPr lang="en-US" sz="2400" dirty="0" err="1"/>
              <a:t>vazduhu</a:t>
            </a:r>
            <a:r>
              <a:rPr lang="en-US" sz="2400" dirty="0"/>
              <a:t>, </a:t>
            </a:r>
            <a:r>
              <a:rPr lang="en-US" sz="2400" dirty="0" err="1"/>
              <a:t>koristeći</a:t>
            </a:r>
            <a:r>
              <a:rPr lang="en-US" sz="2400" dirty="0"/>
              <a:t> </a:t>
            </a:r>
            <a:r>
              <a:rPr lang="en-US" sz="2400" dirty="0" err="1"/>
              <a:t>empirijski</a:t>
            </a:r>
            <a:r>
              <a:rPr lang="en-US" sz="2400" dirty="0"/>
              <a:t> </a:t>
            </a:r>
            <a:r>
              <a:rPr lang="en-US" sz="2400" dirty="0" err="1"/>
              <a:t>utvrđenu</a:t>
            </a:r>
            <a:r>
              <a:rPr lang="en-US" sz="2400" dirty="0"/>
              <a:t> </a:t>
            </a:r>
            <a:r>
              <a:rPr lang="en-US" sz="2400" dirty="0" err="1"/>
              <a:t>statističku</a:t>
            </a:r>
            <a:r>
              <a:rPr lang="en-US" sz="2400" dirty="0"/>
              <a:t> </a:t>
            </a:r>
            <a:r>
              <a:rPr lang="en-US" sz="2400" dirty="0" err="1"/>
              <a:t>vezu</a:t>
            </a:r>
            <a:r>
              <a:rPr lang="en-US" sz="2400" dirty="0"/>
              <a:t> </a:t>
            </a:r>
            <a:r>
              <a:rPr lang="en-US" sz="2400" dirty="0" err="1"/>
              <a:t>između</a:t>
            </a:r>
            <a:r>
              <a:rPr lang="en-US" sz="2400" dirty="0"/>
              <a:t> </a:t>
            </a:r>
            <a:r>
              <a:rPr lang="en-US" sz="2400" dirty="0" err="1"/>
              <a:t>meteoroloških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drugih</a:t>
            </a:r>
            <a:r>
              <a:rPr lang="en-US" sz="2400" dirty="0"/>
              <a:t> </a:t>
            </a:r>
            <a:r>
              <a:rPr lang="en-US" sz="2400" dirty="0" err="1"/>
              <a:t>parametara</a:t>
            </a:r>
            <a:r>
              <a:rPr lang="en-US" sz="2400" dirty="0"/>
              <a:t> s </a:t>
            </a:r>
            <a:r>
              <a:rPr lang="en-US" sz="2400" dirty="0" err="1"/>
              <a:t>druge</a:t>
            </a:r>
            <a:r>
              <a:rPr lang="en-US" sz="2400" dirty="0"/>
              <a:t> </a:t>
            </a:r>
            <a:r>
              <a:rPr lang="en-US" sz="2400" dirty="0" err="1"/>
              <a:t>strane</a:t>
            </a:r>
            <a:r>
              <a:rPr lang="en-US" sz="2400" dirty="0"/>
              <a:t>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fizički</a:t>
            </a:r>
            <a:r>
              <a:rPr lang="en-US" sz="2400" dirty="0"/>
              <a:t> </a:t>
            </a:r>
            <a:r>
              <a:rPr lang="en-US" sz="2400" dirty="0" err="1"/>
              <a:t>modeli</a:t>
            </a:r>
            <a:r>
              <a:rPr lang="en-US" sz="2400" dirty="0"/>
              <a:t> - </a:t>
            </a:r>
            <a:r>
              <a:rPr lang="en-US" sz="2400" dirty="0" err="1"/>
              <a:t>stvarni</a:t>
            </a:r>
            <a:r>
              <a:rPr lang="en-US" sz="2400" dirty="0"/>
              <a:t> </a:t>
            </a:r>
            <a:r>
              <a:rPr lang="en-US" sz="2400" dirty="0" err="1"/>
              <a:t>proces</a:t>
            </a:r>
            <a:r>
              <a:rPr lang="en-US" sz="2400" dirty="0"/>
              <a:t> se </a:t>
            </a:r>
            <a:r>
              <a:rPr lang="en-US" sz="2400" dirty="0" err="1"/>
              <a:t>simulira</a:t>
            </a:r>
            <a:r>
              <a:rPr lang="en-US" sz="2400" dirty="0"/>
              <a:t> u </a:t>
            </a:r>
            <a:r>
              <a:rPr lang="en-US" sz="2400" dirty="0" err="1"/>
              <a:t>manjem</a:t>
            </a:r>
            <a:r>
              <a:rPr lang="en-US" sz="2400" dirty="0"/>
              <a:t> </a:t>
            </a:r>
            <a:r>
              <a:rPr lang="en-US" sz="2400" dirty="0" err="1"/>
              <a:t>obimu</a:t>
            </a:r>
            <a:r>
              <a:rPr lang="en-US" sz="2400" dirty="0"/>
              <a:t> u </a:t>
            </a:r>
            <a:r>
              <a:rPr lang="en-US" sz="2400" dirty="0" err="1"/>
              <a:t>laboratoriji</a:t>
            </a:r>
            <a:r>
              <a:rPr lang="en-US" sz="2400" dirty="0"/>
              <a:t>, </a:t>
            </a:r>
            <a:r>
              <a:rPr lang="en-US" sz="2400" dirty="0" err="1"/>
              <a:t>pomoću</a:t>
            </a:r>
            <a:r>
              <a:rPr lang="en-US" sz="2400" dirty="0"/>
              <a:t> </a:t>
            </a:r>
            <a:r>
              <a:rPr lang="en-US" sz="2400" dirty="0" err="1"/>
              <a:t>fizičkog</a:t>
            </a:r>
            <a:r>
              <a:rPr lang="en-US" sz="2400" dirty="0"/>
              <a:t> </a:t>
            </a:r>
            <a:r>
              <a:rPr lang="en-US" sz="2400" dirty="0" err="1"/>
              <a:t>eksperimenta</a:t>
            </a:r>
            <a:r>
              <a:rPr lang="en-US" sz="2400" dirty="0"/>
              <a:t>, koji </a:t>
            </a:r>
            <a:r>
              <a:rPr lang="en-US" sz="2400" dirty="0" err="1"/>
              <a:t>modelira</a:t>
            </a:r>
            <a:r>
              <a:rPr lang="en-US" sz="2400" dirty="0"/>
              <a:t> </a:t>
            </a:r>
            <a:r>
              <a:rPr lang="en-US" sz="2400" dirty="0" err="1"/>
              <a:t>važne</a:t>
            </a:r>
            <a:r>
              <a:rPr lang="en-US" sz="2400" dirty="0"/>
              <a:t> </a:t>
            </a:r>
            <a:r>
              <a:rPr lang="en-US" sz="2400" dirty="0" err="1"/>
              <a:t>karakteristike</a:t>
            </a:r>
            <a:r>
              <a:rPr lang="en-US" sz="2400" dirty="0"/>
              <a:t> </a:t>
            </a:r>
            <a:r>
              <a:rPr lang="en-US" sz="2400" dirty="0" err="1"/>
              <a:t>originalnog</a:t>
            </a:r>
            <a:r>
              <a:rPr lang="en-US" sz="2400" dirty="0"/>
              <a:t> </a:t>
            </a:r>
            <a:r>
              <a:rPr lang="en-US" sz="2400" dirty="0" err="1"/>
              <a:t>procesa</a:t>
            </a:r>
            <a:r>
              <a:rPr lang="en-US" sz="2400" dirty="0"/>
              <a:t>, koji se </a:t>
            </a:r>
            <a:r>
              <a:rPr lang="en-US" sz="2400" dirty="0" err="1"/>
              <a:t>proučava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4532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1C68CA-72C5-5553-5162-F7108E1DE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7EA58-7365-3FE6-9612-EF1FF253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9243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Deterministički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modeli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90FE5B-501A-DDCA-F6E5-3A48B3845A4B}"/>
              </a:ext>
            </a:extLst>
          </p:cNvPr>
          <p:cNvSpPr txBox="1"/>
          <p:nvPr/>
        </p:nvSpPr>
        <p:spPr>
          <a:xfrm>
            <a:off x="405227" y="1975166"/>
            <a:ext cx="113815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Lagranžov</a:t>
            </a:r>
            <a:r>
              <a:rPr lang="en-US" sz="2400" dirty="0"/>
              <a:t>, </a:t>
            </a:r>
            <a:r>
              <a:rPr lang="en-US" sz="2400" dirty="0" err="1"/>
              <a:t>Ojlerov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Gausov</a:t>
            </a:r>
            <a:r>
              <a:rPr lang="en-US" sz="2400" dirty="0"/>
              <a:t> model.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Daju</a:t>
            </a:r>
            <a:r>
              <a:rPr lang="en-US" sz="2400" dirty="0"/>
              <a:t> </a:t>
            </a:r>
            <a:r>
              <a:rPr lang="en-US" sz="2400" dirty="0" err="1"/>
              <a:t>analitička</a:t>
            </a:r>
            <a:r>
              <a:rPr lang="en-US" sz="2400" dirty="0"/>
              <a:t> </a:t>
            </a:r>
            <a:r>
              <a:rPr lang="en-US" sz="2400" dirty="0" err="1"/>
              <a:t>rešenja</a:t>
            </a:r>
            <a:r>
              <a:rPr lang="en-US" sz="2400" dirty="0"/>
              <a:t> </a:t>
            </a:r>
            <a:r>
              <a:rPr lang="en-US" sz="2400" dirty="0" err="1"/>
              <a:t>jednačine</a:t>
            </a:r>
            <a:r>
              <a:rPr lang="en-US" sz="2400" dirty="0"/>
              <a:t> </a:t>
            </a:r>
            <a:r>
              <a:rPr lang="en-US" sz="2400" dirty="0" err="1"/>
              <a:t>advektivne</a:t>
            </a:r>
            <a:r>
              <a:rPr lang="en-US" sz="2400" dirty="0"/>
              <a:t> </a:t>
            </a:r>
            <a:r>
              <a:rPr lang="en-US" sz="2400" dirty="0" err="1"/>
              <a:t>difuzije</a:t>
            </a:r>
            <a:r>
              <a:rPr lang="en-US" sz="2400" dirty="0"/>
              <a:t>, </a:t>
            </a:r>
            <a:r>
              <a:rPr lang="en-US" sz="2400" dirty="0" err="1"/>
              <a:t>koja</a:t>
            </a:r>
            <a:r>
              <a:rPr lang="en-US" sz="2400" dirty="0"/>
              <a:t> </a:t>
            </a:r>
            <a:r>
              <a:rPr lang="en-US" sz="2400" dirty="0" err="1"/>
              <a:t>predstavlja</a:t>
            </a:r>
            <a:r>
              <a:rPr lang="en-US" sz="2400" dirty="0"/>
              <a:t> </a:t>
            </a:r>
            <a:r>
              <a:rPr lang="en-US" sz="2400" dirty="0" err="1"/>
              <a:t>osnovnu</a:t>
            </a:r>
            <a:r>
              <a:rPr lang="en-US" sz="2400" dirty="0"/>
              <a:t> </a:t>
            </a:r>
            <a:r>
              <a:rPr lang="en-US" sz="2400" dirty="0" err="1"/>
              <a:t>jednačinu</a:t>
            </a:r>
            <a:r>
              <a:rPr lang="en-US" sz="2400" dirty="0"/>
              <a:t> </a:t>
            </a:r>
            <a:r>
              <a:rPr lang="en-US" sz="2400" dirty="0" err="1"/>
              <a:t>kojom</a:t>
            </a:r>
            <a:r>
              <a:rPr lang="en-US" sz="2400" dirty="0"/>
              <a:t> se </a:t>
            </a:r>
            <a:r>
              <a:rPr lang="en-US" sz="2400" dirty="0" err="1"/>
              <a:t>opisuje</a:t>
            </a:r>
            <a:r>
              <a:rPr lang="en-US" sz="2400" dirty="0"/>
              <a:t> transport </a:t>
            </a:r>
            <a:r>
              <a:rPr lang="en-US" sz="2400" dirty="0" err="1"/>
              <a:t>zagađujućih</a:t>
            </a:r>
            <a:r>
              <a:rPr lang="en-US" sz="2400" dirty="0"/>
              <a:t> </a:t>
            </a:r>
            <a:r>
              <a:rPr lang="en-US" sz="2400" dirty="0" err="1"/>
              <a:t>materija</a:t>
            </a:r>
            <a:r>
              <a:rPr lang="en-US" sz="2400" dirty="0"/>
              <a:t> </a:t>
            </a:r>
            <a:r>
              <a:rPr lang="en-US" sz="2400" dirty="0" err="1"/>
              <a:t>kroz</a:t>
            </a:r>
            <a:r>
              <a:rPr lang="en-US" sz="2400" dirty="0"/>
              <a:t> </a:t>
            </a:r>
            <a:r>
              <a:rPr lang="en-US" sz="2400" dirty="0" err="1"/>
              <a:t>atmosferu</a:t>
            </a:r>
            <a:r>
              <a:rPr lang="en-US" sz="240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Ukoliko</a:t>
            </a:r>
            <a:r>
              <a:rPr lang="en-US" sz="2400" dirty="0"/>
              <a:t> se </a:t>
            </a:r>
            <a:r>
              <a:rPr lang="en-US" sz="2400" dirty="0" err="1"/>
              <a:t>modeluje</a:t>
            </a:r>
            <a:r>
              <a:rPr lang="en-US" sz="2400" dirty="0"/>
              <a:t> </a:t>
            </a:r>
            <a:r>
              <a:rPr lang="en-US" sz="2400" dirty="0" err="1"/>
              <a:t>lokalna</a:t>
            </a:r>
            <a:r>
              <a:rPr lang="en-US" sz="2400" dirty="0"/>
              <a:t> </a:t>
            </a:r>
            <a:r>
              <a:rPr lang="en-US" sz="2400" dirty="0" err="1"/>
              <a:t>disperzija</a:t>
            </a:r>
            <a:r>
              <a:rPr lang="en-US" sz="2400" dirty="0"/>
              <a:t>, </a:t>
            </a:r>
            <a:r>
              <a:rPr lang="en-US" sz="2400" dirty="0" err="1"/>
              <a:t>koristi</a:t>
            </a:r>
            <a:r>
              <a:rPr lang="en-US" sz="2400" dirty="0"/>
              <a:t> se </a:t>
            </a:r>
            <a:r>
              <a:rPr lang="en-US" sz="2400" dirty="0" err="1"/>
              <a:t>Gausov</a:t>
            </a:r>
            <a:r>
              <a:rPr lang="en-US" sz="2400" dirty="0"/>
              <a:t> model </a:t>
            </a:r>
            <a:r>
              <a:rPr lang="en-US" sz="2400" dirty="0" err="1"/>
              <a:t>disperzije</a:t>
            </a:r>
            <a:r>
              <a:rPr lang="en-US" sz="2400" dirty="0"/>
              <a:t> (</a:t>
            </a:r>
            <a:r>
              <a:rPr lang="en-US" sz="2400" dirty="0" err="1"/>
              <a:t>domet</a:t>
            </a:r>
            <a:r>
              <a:rPr lang="en-US" sz="2400" dirty="0"/>
              <a:t> od 50 do 100 km).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Za </a:t>
            </a:r>
            <a:r>
              <a:rPr lang="en-US" sz="2400" dirty="0" err="1"/>
              <a:t>modelovanje</a:t>
            </a:r>
            <a:r>
              <a:rPr lang="en-US" sz="2400" dirty="0"/>
              <a:t> </a:t>
            </a:r>
            <a:r>
              <a:rPr lang="en-US" sz="2400" dirty="0" err="1"/>
              <a:t>regionalne</a:t>
            </a:r>
            <a:r>
              <a:rPr lang="en-US" sz="2400" dirty="0"/>
              <a:t> </a:t>
            </a:r>
            <a:r>
              <a:rPr lang="en-US" sz="2400" dirty="0" err="1"/>
              <a:t>disperzije</a:t>
            </a:r>
            <a:r>
              <a:rPr lang="en-US" sz="2400" dirty="0"/>
              <a:t> </a:t>
            </a:r>
            <a:r>
              <a:rPr lang="en-US" sz="2400" dirty="0" err="1"/>
              <a:t>koristi</a:t>
            </a:r>
            <a:r>
              <a:rPr lang="en-US" sz="2400" dirty="0"/>
              <a:t> se </a:t>
            </a:r>
            <a:r>
              <a:rPr lang="en-US" sz="2400" dirty="0" err="1"/>
              <a:t>Ojlerov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Lagranžov</a:t>
            </a:r>
            <a:r>
              <a:rPr lang="en-US" sz="2400" dirty="0"/>
              <a:t> model (za </a:t>
            </a:r>
            <a:r>
              <a:rPr lang="en-US" sz="2400" dirty="0" err="1"/>
              <a:t>domet</a:t>
            </a:r>
            <a:r>
              <a:rPr lang="en-US" sz="2400" dirty="0"/>
              <a:t> do 1000 km).</a:t>
            </a:r>
          </a:p>
        </p:txBody>
      </p:sp>
    </p:spTree>
    <p:extLst>
      <p:ext uri="{BB962C8B-B14F-4D97-AF65-F5344CB8AC3E}">
        <p14:creationId xmlns:p14="http://schemas.microsoft.com/office/powerpoint/2010/main" val="1044198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8F8E6B-B27D-96A3-512C-BEBC131BE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7F4E8-8C7E-9A74-4371-28FEB920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9243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Deterministički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modeli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3EC5E7B-9A14-8B0D-CE5C-D3EFD5CAF376}"/>
                  </a:ext>
                </a:extLst>
              </p:cNvPr>
              <p:cNvSpPr txBox="1"/>
              <p:nvPr/>
            </p:nvSpPr>
            <p:spPr>
              <a:xfrm>
                <a:off x="405227" y="1975166"/>
                <a:ext cx="11381545" cy="3804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Gausov</a:t>
                </a:r>
                <a:r>
                  <a:rPr lang="en-US" sz="2400" dirty="0"/>
                  <a:t> model - </a:t>
                </a:r>
                <a:r>
                  <a:rPr lang="en-US" sz="2400" dirty="0" err="1"/>
                  <a:t>Distribucija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polutanata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kontinualnog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tačkastog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izvora</a:t>
                </a:r>
                <a:r>
                  <a:rPr lang="en-US" sz="2400" dirty="0"/>
                  <a:t>, bez </a:t>
                </a:r>
                <a:r>
                  <a:rPr lang="en-US" sz="2400" dirty="0" err="1"/>
                  <a:t>uticaja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zemljine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površine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srednju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brzinu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vetra</a:t>
                </a:r>
                <a:r>
                  <a:rPr lang="en-US" sz="2400" dirty="0"/>
                  <a:t> je: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Ovde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R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sr-Cyrl-R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sr-Cyrl-R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x-none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x-none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R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x-none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Cyrl-R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r-Cyrl-R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sr-Cyrl-R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sr-Cyrl-R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den>
                        </m:f>
                      </m:e>
                    </m:rad>
                    <m:r>
                      <a:rPr lang="sr-Cyrl-R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x-none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R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sr-Cyrl-R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sr-Cyrl-R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x-none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x-none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R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x-none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Cyrl-R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r-Cyrl-R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sr-Cyrl-R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sr-Cyrl-R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den>
                        </m:f>
                      </m:e>
                    </m:rad>
                  </m:oMath>
                </a14:m>
                <a:r>
                  <a:rPr lang="x-none" sz="2400" dirty="0">
                    <a:effectLst/>
                  </a:rPr>
                  <a:t> 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disperzije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polutanata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duž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odgovarajućih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koordinatnih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osa</a:t>
                </a:r>
                <a:r>
                  <a:rPr lang="en-US" sz="2400" dirty="0"/>
                  <a:t>.</a:t>
                </a:r>
              </a:p>
              <a:p>
                <a:pPr algn="just"/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EC5E7B-9A14-8B0D-CE5C-D3EFD5CAF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27" y="1975166"/>
                <a:ext cx="11381545" cy="3804824"/>
              </a:xfrm>
              <a:prstGeom prst="rect">
                <a:avLst/>
              </a:prstGeom>
              <a:blipFill>
                <a:blip r:embed="rId2"/>
                <a:stretch>
                  <a:fillRect l="-668" t="-1329" r="-780"/>
                </a:stretch>
              </a:blipFill>
            </p:spPr>
            <p:txBody>
              <a:bodyPr/>
              <a:lstStyle/>
              <a:p>
                <a:r>
                  <a:rPr lang="e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xmlns="" id="{844756E7-879F-7AA2-D85D-2F514E4D1B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4382596"/>
                  </p:ext>
                </p:extLst>
              </p:nvPr>
            </p:nvGraphicFramePr>
            <p:xfrm>
              <a:off x="3302036" y="2946691"/>
              <a:ext cx="5924158" cy="11084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924158">
                      <a:extLst>
                        <a:ext uri="{9D8B030D-6E8A-4147-A177-3AD203B41FA5}">
                          <a16:colId xmlns:a16="http://schemas.microsoft.com/office/drawing/2014/main" xmlns="" val="306592725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𝑒𝑥𝑝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den>
                                        </m:f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790270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44756E7-879F-7AA2-D85D-2F514E4D1B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4382596"/>
                  </p:ext>
                </p:extLst>
              </p:nvPr>
            </p:nvGraphicFramePr>
            <p:xfrm>
              <a:off x="3302036" y="2946691"/>
              <a:ext cx="5924158" cy="11084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924158">
                      <a:extLst>
                        <a:ext uri="{9D8B030D-6E8A-4147-A177-3AD203B41FA5}">
                          <a16:colId xmlns:a16="http://schemas.microsoft.com/office/drawing/2014/main" val="3065927255"/>
                        </a:ext>
                      </a:extLst>
                    </a:gridCol>
                  </a:tblGrid>
                  <a:tr h="1108456">
                    <a:tc>
                      <a:txBody>
                        <a:bodyPr/>
                        <a:lstStyle/>
                        <a:p>
                          <a:endParaRPr lang="en-R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14" t="-1136" r="-428" b="-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0270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96429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569BC7-F590-67FF-F41C-93836D13E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B1E6E4-D5BD-BA3F-31E8-29C818CD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9243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Deterministički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modeli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805EBC7-A329-3B31-0A8E-883DFA3BA758}"/>
                  </a:ext>
                </a:extLst>
              </p:cNvPr>
              <p:cNvSpPr txBox="1"/>
              <p:nvPr/>
            </p:nvSpPr>
            <p:spPr>
              <a:xfrm>
                <a:off x="405227" y="1975166"/>
                <a:ext cx="11381545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Standardni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izraz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Gausovog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modela</a:t>
                </a:r>
                <a:r>
                  <a:rPr lang="en-US" sz="2400" dirty="0"/>
                  <a:t> u </a:t>
                </a:r>
                <a:r>
                  <a:rPr lang="en-US" sz="2400" dirty="0" err="1"/>
                  <a:t>slučaju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kontinualnog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tačkastog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izvora</a:t>
                </a:r>
                <a:r>
                  <a:rPr lang="en-US" sz="2400" dirty="0"/>
                  <a:t>, koji se </a:t>
                </a:r>
                <a:r>
                  <a:rPr lang="en-US" sz="2400" dirty="0" err="1"/>
                  <a:t>nalazi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visini</a:t>
                </a:r>
                <a:r>
                  <a:rPr lang="en-US" sz="2400" dirty="0"/>
                  <a:t> H, </a:t>
                </a:r>
                <a:r>
                  <a:rPr lang="en-US" sz="2400" dirty="0" err="1"/>
                  <a:t>kada</a:t>
                </a:r>
                <a:r>
                  <a:rPr lang="en-US" sz="2400" dirty="0"/>
                  <a:t> se </a:t>
                </a:r>
                <a:r>
                  <a:rPr lang="en-US" sz="2400" dirty="0" err="1"/>
                  <a:t>polutanti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potpuno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reflektuju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površine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zemlje</a:t>
                </a:r>
                <a:r>
                  <a:rPr lang="en-US" sz="2400" dirty="0"/>
                  <a:t> je: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Koeficijenti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turbulentne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disperzije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R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sr-Cyrl-R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sr-Cyrl-R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sr-Cyrl-R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sr-Cyrl-R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sr-Cyrl-R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/>
                  <a:t>i</a:t>
                </a:r>
                <a:r>
                  <a:rPr lang="sr-Cyrl-R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R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sr-Cyrl-R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sr-Cyrl-R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sr-Cyrl-R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sr-Cyrl-R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sr-Cyrl-R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/>
                  <a:t> se </a:t>
                </a:r>
                <a:r>
                  <a:rPr lang="en-US" sz="2400" dirty="0" err="1"/>
                  <a:t>empirijski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određuju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u </a:t>
                </a:r>
                <a:r>
                  <a:rPr lang="en-US" sz="2400" dirty="0" err="1"/>
                  <a:t>opštem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slučaju</a:t>
                </a:r>
                <a:r>
                  <a:rPr lang="en-US" sz="2400" dirty="0"/>
                  <a:t> ne </a:t>
                </a:r>
                <a:r>
                  <a:rPr lang="en-US" sz="2400" dirty="0" err="1"/>
                  <a:t>zavise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samo</a:t>
                </a:r>
                <a:r>
                  <a:rPr lang="en-US" sz="2400" dirty="0"/>
                  <a:t> od </a:t>
                </a:r>
                <a:r>
                  <a:rPr lang="en-US" sz="2400" dirty="0" err="1"/>
                  <a:t>rastojanja</a:t>
                </a:r>
                <a:r>
                  <a:rPr lang="en-US" sz="2400" dirty="0"/>
                  <a:t> x od </a:t>
                </a:r>
                <a:r>
                  <a:rPr lang="en-US" sz="2400" dirty="0" err="1"/>
                  <a:t>izvora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od </a:t>
                </a:r>
                <a:r>
                  <a:rPr lang="en-US" sz="2400" dirty="0" err="1"/>
                  <a:t>stabilnosti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atmosfere</a:t>
                </a:r>
                <a:r>
                  <a:rPr lang="en-US" sz="2400" dirty="0"/>
                  <a:t>. </a:t>
                </a:r>
              </a:p>
              <a:p>
                <a:pPr algn="just"/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05EBC7-A329-3B31-0A8E-883DFA3BA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27" y="1975166"/>
                <a:ext cx="11381545" cy="3785652"/>
              </a:xfrm>
              <a:prstGeom prst="rect">
                <a:avLst/>
              </a:prstGeom>
              <a:blipFill>
                <a:blip r:embed="rId2"/>
                <a:stretch>
                  <a:fillRect l="-668" t="-1338" r="-780"/>
                </a:stretch>
              </a:blipFill>
            </p:spPr>
            <p:txBody>
              <a:bodyPr/>
              <a:lstStyle/>
              <a:p>
                <a:r>
                  <a:rPr lang="e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="" id="{3EE3DE6E-6A08-C5C3-E357-76415AE4F4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1014618"/>
                  </p:ext>
                </p:extLst>
              </p:nvPr>
            </p:nvGraphicFramePr>
            <p:xfrm>
              <a:off x="1952091" y="3051685"/>
              <a:ext cx="8989886" cy="11084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89886">
                      <a:extLst>
                        <a:ext uri="{9D8B030D-6E8A-4147-A177-3AD203B41FA5}">
                          <a16:colId xmlns:a16="http://schemas.microsoft.com/office/drawing/2014/main" xmlns="" val="294913231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𝑒𝑥𝑝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𝑒𝑥𝑝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US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𝐻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US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)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num>
                                              <m:den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en-US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𝑒𝑥𝑝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US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𝐻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US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)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num>
                                              <m:den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en-US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3112867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EE3DE6E-6A08-C5C3-E357-76415AE4F4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1014618"/>
                  </p:ext>
                </p:extLst>
              </p:nvPr>
            </p:nvGraphicFramePr>
            <p:xfrm>
              <a:off x="1952091" y="3051685"/>
              <a:ext cx="8989886" cy="11084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89886">
                      <a:extLst>
                        <a:ext uri="{9D8B030D-6E8A-4147-A177-3AD203B41FA5}">
                          <a16:colId xmlns:a16="http://schemas.microsoft.com/office/drawing/2014/main" val="2949132315"/>
                        </a:ext>
                      </a:extLst>
                    </a:gridCol>
                  </a:tblGrid>
                  <a:tr h="1108456">
                    <a:tc>
                      <a:txBody>
                        <a:bodyPr/>
                        <a:lstStyle/>
                        <a:p>
                          <a:endParaRPr lang="en-R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t="-1136" r="-423" b="-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2867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30481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A779AF7-46A1-DEB9-85A7-4757A0A2D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A25A3B-541D-8821-C537-D3527389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9243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Deterministički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modeli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3BB027-6A8E-968A-01D0-B4DE96A924C7}"/>
              </a:ext>
            </a:extLst>
          </p:cNvPr>
          <p:cNvSpPr txBox="1"/>
          <p:nvPr/>
        </p:nvSpPr>
        <p:spPr>
          <a:xfrm>
            <a:off x="405227" y="1690688"/>
            <a:ext cx="113815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Polje </a:t>
            </a:r>
            <a:r>
              <a:rPr lang="en-US" sz="2400" dirty="0" err="1"/>
              <a:t>koncentracije</a:t>
            </a:r>
            <a:r>
              <a:rPr lang="en-US" sz="2400" dirty="0"/>
              <a:t> </a:t>
            </a:r>
            <a:r>
              <a:rPr lang="en-US" sz="2400" dirty="0" err="1"/>
              <a:t>primesa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se </a:t>
            </a:r>
            <a:r>
              <a:rPr lang="en-US" sz="2400" dirty="0" err="1"/>
              <a:t>promeniti</a:t>
            </a:r>
            <a:r>
              <a:rPr lang="en-US" sz="2400" dirty="0"/>
              <a:t> pod </a:t>
            </a:r>
            <a:r>
              <a:rPr lang="en-US" sz="2400" dirty="0" err="1"/>
              <a:t>uticajem</a:t>
            </a:r>
            <a:r>
              <a:rPr lang="en-US" sz="2400" dirty="0"/>
              <a:t> tri </a:t>
            </a:r>
            <a:r>
              <a:rPr lang="en-US" sz="2400" dirty="0" err="1"/>
              <a:t>mehanizma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to: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radioaktivnim</a:t>
            </a:r>
            <a:r>
              <a:rPr lang="en-US" sz="2400" dirty="0"/>
              <a:t> </a:t>
            </a:r>
            <a:r>
              <a:rPr lang="en-US" sz="2400" dirty="0" err="1"/>
              <a:t>raspadom</a:t>
            </a:r>
            <a:r>
              <a:rPr lang="en-US" sz="2400" dirty="0"/>
              <a:t> </a:t>
            </a:r>
            <a:r>
              <a:rPr lang="en-US" sz="2400" dirty="0" err="1"/>
              <a:t>polutanata</a:t>
            </a:r>
            <a:r>
              <a:rPr lang="en-US" sz="2400" dirty="0"/>
              <a:t>,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taloženjem</a:t>
            </a:r>
            <a:r>
              <a:rPr lang="en-US" sz="2400" dirty="0"/>
              <a:t> </a:t>
            </a:r>
            <a:r>
              <a:rPr lang="en-US" sz="2400" dirty="0" err="1"/>
              <a:t>polutanata</a:t>
            </a:r>
            <a:r>
              <a:rPr lang="en-US" sz="2400" dirty="0"/>
              <a:t> pod </a:t>
            </a:r>
            <a:r>
              <a:rPr lang="en-US" sz="2400" dirty="0" err="1"/>
              <a:t>uticajem</a:t>
            </a:r>
            <a:r>
              <a:rPr lang="en-US" sz="2400" dirty="0"/>
              <a:t> </a:t>
            </a:r>
            <a:r>
              <a:rPr lang="en-US" sz="2400" dirty="0" err="1"/>
              <a:t>gravitacionog</a:t>
            </a:r>
            <a:r>
              <a:rPr lang="en-US" sz="2400" dirty="0"/>
              <a:t> </a:t>
            </a:r>
            <a:r>
              <a:rPr lang="en-US" sz="2400" dirty="0" err="1"/>
              <a:t>polja</a:t>
            </a:r>
            <a:r>
              <a:rPr lang="en-US" sz="2400" dirty="0"/>
              <a:t> </a:t>
            </a:r>
            <a:r>
              <a:rPr lang="en-US" sz="2400" dirty="0" err="1"/>
              <a:t>Zemlje</a:t>
            </a:r>
            <a:r>
              <a:rPr lang="en-US" sz="2400" dirty="0"/>
              <a:t>,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ispiranje</a:t>
            </a:r>
            <a:r>
              <a:rPr lang="en-US" sz="2400" dirty="0"/>
              <a:t> </a:t>
            </a:r>
            <a:r>
              <a:rPr lang="en-US" sz="2400" dirty="0" err="1"/>
              <a:t>padavinama</a:t>
            </a:r>
            <a:r>
              <a:rPr lang="en-US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xmlns="" id="{004F5DE9-C09B-8EF1-F181-F423A965F9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3978376"/>
                  </p:ext>
                </p:extLst>
              </p:nvPr>
            </p:nvGraphicFramePr>
            <p:xfrm>
              <a:off x="3332856" y="3595235"/>
              <a:ext cx="5037455" cy="5638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37455">
                      <a:extLst>
                        <a:ext uri="{9D8B030D-6E8A-4147-A177-3AD203B41FA5}">
                          <a16:colId xmlns:a16="http://schemas.microsoft.com/office/drawing/2014/main" xmlns="" val="401675357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func>
                                  <m:func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𝑒𝑥𝑝</m:t>
                                    </m:r>
                                  </m:fName>
                                  <m:e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e>
                                </m:func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00917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04F5DE9-C09B-8EF1-F181-F423A965F9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3978376"/>
                  </p:ext>
                </p:extLst>
              </p:nvPr>
            </p:nvGraphicFramePr>
            <p:xfrm>
              <a:off x="3332856" y="3595235"/>
              <a:ext cx="5037455" cy="5638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37455">
                      <a:extLst>
                        <a:ext uri="{9D8B030D-6E8A-4147-A177-3AD203B41FA5}">
                          <a16:colId xmlns:a16="http://schemas.microsoft.com/office/drawing/2014/main" val="4016753577"/>
                        </a:ext>
                      </a:extLst>
                    </a:gridCol>
                  </a:tblGrid>
                  <a:tr h="563880">
                    <a:tc>
                      <a:txBody>
                        <a:bodyPr/>
                        <a:lstStyle/>
                        <a:p>
                          <a:endParaRPr lang="en-R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51" t="-2222" r="-503" b="-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09179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xmlns="" id="{C15D5C74-B91A-4D47-88B6-A9C2EF6446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4964864"/>
                  </p:ext>
                </p:extLst>
              </p:nvPr>
            </p:nvGraphicFramePr>
            <p:xfrm>
              <a:off x="3332856" y="4439512"/>
              <a:ext cx="5037455" cy="10368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37455">
                      <a:extLst>
                        <a:ext uri="{9D8B030D-6E8A-4147-A177-3AD203B41FA5}">
                          <a16:colId xmlns:a16="http://schemas.microsoft.com/office/drawing/2014/main" xmlns="" val="3359183241"/>
                        </a:ext>
                      </a:extLst>
                    </a:gridCol>
                  </a:tblGrid>
                  <a:tr h="9378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func>
                                  <m:func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𝑒𝑥𝑝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den>
                                            </m:f>
                                          </m:e>
                                        </m:rad>
                                        <m:f>
                                          <m:fPr>
                                            <m:ctrlPr>
                                              <a:rPr lang="en-US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𝑔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den>
                                        </m:f>
                                        <m:nary>
                                          <m:naryPr>
                                            <m:ctrlPr>
                                              <a:rPr lang="en-US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  <m:sup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p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nary>
                                        <m:func>
                                          <m:funcPr>
                                            <m:ctrlPr>
                                              <a:rPr lang="en-US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𝑒𝑥𝑝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en-US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p>
                                                      <m:sSupPr>
                                                        <m:ctrlPr>
                                                          <a:rPr lang="en-US" sz="18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sr-Cyrl-RS" sz="18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𝐻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sr-Cyrl-RS" sz="18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</m:sup>
                                                    </m:sSup>
                                                  </m:num>
                                                  <m:den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  <m:sSubSup>
                                                      <m:sSubSupPr>
                                                        <m:ctrlPr>
                                                          <a:rPr lang="en-US" sz="18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SupPr>
                                                      <m:e>
                                                        <m:r>
                                                          <a:rPr lang="sr-Cyrl-RS" sz="18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𝜎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sr-Cyrl-RS" sz="18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𝑧</m:t>
                                                        </m:r>
                                                      </m:sub>
                                                      <m:sup>
                                                        <m:r>
                                                          <a:rPr lang="sr-Cyrl-RS" sz="18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</m:sup>
                                                    </m:sSubSup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3372820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15D5C74-B91A-4D47-88B6-A9C2EF6446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4964864"/>
                  </p:ext>
                </p:extLst>
              </p:nvPr>
            </p:nvGraphicFramePr>
            <p:xfrm>
              <a:off x="3332856" y="4439512"/>
              <a:ext cx="5037455" cy="10368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37455">
                      <a:extLst>
                        <a:ext uri="{9D8B030D-6E8A-4147-A177-3AD203B41FA5}">
                          <a16:colId xmlns:a16="http://schemas.microsoft.com/office/drawing/2014/main" val="3359183241"/>
                        </a:ext>
                      </a:extLst>
                    </a:gridCol>
                  </a:tblGrid>
                  <a:tr h="1036828">
                    <a:tc>
                      <a:txBody>
                        <a:bodyPr/>
                        <a:lstStyle/>
                        <a:p>
                          <a:endParaRPr lang="en-R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1" t="-95181" r="-503" b="-134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28200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xmlns="" id="{C0E18060-4019-3F4D-D7EC-66BD5B633B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2873976"/>
                  </p:ext>
                </p:extLst>
              </p:nvPr>
            </p:nvGraphicFramePr>
            <p:xfrm>
              <a:off x="3332856" y="5756737"/>
              <a:ext cx="5037455" cy="5638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37455">
                      <a:extLst>
                        <a:ext uri="{9D8B030D-6E8A-4147-A177-3AD203B41FA5}">
                          <a16:colId xmlns:a16="http://schemas.microsoft.com/office/drawing/2014/main" xmlns="" val="7251265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func>
                                  <m:func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𝑒𝑥𝑝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𝛬</m:t>
                                        </m:r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92572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0E18060-4019-3F4D-D7EC-66BD5B633B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2873976"/>
                  </p:ext>
                </p:extLst>
              </p:nvPr>
            </p:nvGraphicFramePr>
            <p:xfrm>
              <a:off x="3332856" y="5756737"/>
              <a:ext cx="5037455" cy="5638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37455">
                      <a:extLst>
                        <a:ext uri="{9D8B030D-6E8A-4147-A177-3AD203B41FA5}">
                          <a16:colId xmlns:a16="http://schemas.microsoft.com/office/drawing/2014/main" val="725126502"/>
                        </a:ext>
                      </a:extLst>
                    </a:gridCol>
                  </a:tblGrid>
                  <a:tr h="563880">
                    <a:tc>
                      <a:txBody>
                        <a:bodyPr/>
                        <a:lstStyle/>
                        <a:p>
                          <a:endParaRPr lang="en-R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51" t="-2222" r="-503" b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25721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1003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7DAA9F-8B7D-07E3-8594-FC87DB5F1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4BC31E-DF25-0E3F-40A0-D16CA7D4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9243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Deterministički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modeli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E4CBEB-2991-6C58-2A4A-3F0D98B27281}"/>
              </a:ext>
            </a:extLst>
          </p:cNvPr>
          <p:cNvSpPr txBox="1"/>
          <p:nvPr/>
        </p:nvSpPr>
        <p:spPr>
          <a:xfrm>
            <a:off x="405227" y="1690688"/>
            <a:ext cx="1138154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Uzimajući</a:t>
            </a:r>
            <a:r>
              <a:rPr lang="en-US" sz="2400" dirty="0"/>
              <a:t> u </a:t>
            </a:r>
            <a:r>
              <a:rPr lang="en-US" sz="2400" dirty="0" err="1"/>
              <a:t>obzir</a:t>
            </a:r>
            <a:r>
              <a:rPr lang="en-US" sz="2400" dirty="0"/>
              <a:t> </a:t>
            </a:r>
            <a:r>
              <a:rPr lang="en-US" sz="2400" dirty="0" err="1"/>
              <a:t>korekcione</a:t>
            </a:r>
            <a:r>
              <a:rPr lang="en-US" sz="2400" dirty="0"/>
              <a:t> </a:t>
            </a:r>
            <a:r>
              <a:rPr lang="en-US" sz="2400" dirty="0" err="1"/>
              <a:t>faktore</a:t>
            </a:r>
            <a:r>
              <a:rPr lang="en-US" sz="2400" dirty="0"/>
              <a:t>, </a:t>
            </a:r>
            <a:r>
              <a:rPr lang="en-US" sz="2400" dirty="0" err="1"/>
              <a:t>izraz</a:t>
            </a:r>
            <a:r>
              <a:rPr lang="en-US" sz="2400" dirty="0"/>
              <a:t> za </a:t>
            </a:r>
            <a:r>
              <a:rPr lang="en-US" sz="2400" dirty="0" err="1"/>
              <a:t>koncentraciju</a:t>
            </a:r>
            <a:r>
              <a:rPr lang="en-US" sz="2400" dirty="0"/>
              <a:t> u </a:t>
            </a:r>
            <a:r>
              <a:rPr lang="en-US" sz="2400" dirty="0" err="1"/>
              <a:t>Gausovom</a:t>
            </a:r>
            <a:r>
              <a:rPr lang="en-US" sz="2400" dirty="0"/>
              <a:t> </a:t>
            </a:r>
            <a:r>
              <a:rPr lang="en-US" sz="2400" dirty="0" err="1"/>
              <a:t>modelu</a:t>
            </a:r>
            <a:r>
              <a:rPr lang="en-US" sz="2400" dirty="0"/>
              <a:t>,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refleksijom</a:t>
            </a:r>
            <a:r>
              <a:rPr lang="en-US" sz="2400" dirty="0"/>
              <a:t> </a:t>
            </a:r>
            <a:r>
              <a:rPr lang="en-US" sz="2400" dirty="0" err="1"/>
              <a:t>polutanata</a:t>
            </a:r>
            <a:r>
              <a:rPr lang="en-US" sz="2400" dirty="0"/>
              <a:t> od </a:t>
            </a:r>
            <a:r>
              <a:rPr lang="en-US" sz="2400" dirty="0" err="1"/>
              <a:t>površine</a:t>
            </a:r>
            <a:r>
              <a:rPr lang="en-US" sz="2400" dirty="0"/>
              <a:t> </a:t>
            </a:r>
            <a:r>
              <a:rPr lang="en-US" sz="2400" dirty="0" err="1"/>
              <a:t>zemlje</a:t>
            </a:r>
            <a:r>
              <a:rPr lang="en-US" sz="2400" dirty="0"/>
              <a:t>, je: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="" id="{E50EDB17-FECA-3081-F312-C02339136D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3036914"/>
                  </p:ext>
                </p:extLst>
              </p:nvPr>
            </p:nvGraphicFramePr>
            <p:xfrm>
              <a:off x="1488039" y="3016251"/>
              <a:ext cx="9215919" cy="11084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215919">
                      <a:extLst>
                        <a:ext uri="{9D8B030D-6E8A-4147-A177-3AD203B41FA5}">
                          <a16:colId xmlns:a16="http://schemas.microsoft.com/office/drawing/2014/main" xmlns="" val="90068595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sr-Cyrl-RS" sz="18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sr-Latn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sr-Latn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sr-Latn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sr-Latn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sr-Latn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sr-Latn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sr-Latn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sr-Latn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sr-Latn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sr-Latn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sr-Latn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sr-Latn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𝑒𝑥𝑝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𝑒𝑥𝑝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US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𝐻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US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)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num>
                                              <m:den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en-US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sr-Cyrl-R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sr-Cyrl-RS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𝑒𝑥𝑝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sr-Cyrl-RS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US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𝐻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US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)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num>
                                              <m:den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en-US" sz="18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sr-Cyrl-RS" sz="18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sr-Cyrl-RS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2897882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50EDB17-FECA-3081-F312-C02339136D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3036914"/>
                  </p:ext>
                </p:extLst>
              </p:nvPr>
            </p:nvGraphicFramePr>
            <p:xfrm>
              <a:off x="1488039" y="3016251"/>
              <a:ext cx="9215919" cy="11084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215919">
                      <a:extLst>
                        <a:ext uri="{9D8B030D-6E8A-4147-A177-3AD203B41FA5}">
                          <a16:colId xmlns:a16="http://schemas.microsoft.com/office/drawing/2014/main" val="900685951"/>
                        </a:ext>
                      </a:extLst>
                    </a:gridCol>
                  </a:tblGrid>
                  <a:tr h="1108456">
                    <a:tc>
                      <a:txBody>
                        <a:bodyPr/>
                        <a:lstStyle/>
                        <a:p>
                          <a:endParaRPr lang="en-R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38" t="-1136" r="-413" b="-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7882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64817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39122C9-D913-82E6-3370-3D334565E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20FA43-3162-4636-92BC-A2100D79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9243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Deterministički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modeli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72A4B9-8EDC-F53D-E9E6-3447347CB6E8}"/>
              </a:ext>
            </a:extLst>
          </p:cNvPr>
          <p:cNvSpPr txBox="1"/>
          <p:nvPr/>
        </p:nvSpPr>
        <p:spPr>
          <a:xfrm>
            <a:off x="405227" y="2203188"/>
            <a:ext cx="1138154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Praktični</a:t>
            </a:r>
            <a:r>
              <a:rPr lang="en-US" sz="2400" dirty="0"/>
              <a:t> model se </a:t>
            </a:r>
            <a:r>
              <a:rPr lang="en-US" sz="2400" dirty="0" err="1"/>
              <a:t>sastoji</a:t>
            </a:r>
            <a:r>
              <a:rPr lang="en-US" sz="2400" dirty="0"/>
              <a:t> od </a:t>
            </a:r>
            <a:r>
              <a:rPr lang="en-US" sz="2400" dirty="0" err="1"/>
              <a:t>četiri</a:t>
            </a:r>
            <a:r>
              <a:rPr lang="en-US" sz="2400" dirty="0"/>
              <a:t> </a:t>
            </a:r>
            <a:r>
              <a:rPr lang="en-US" sz="2400" dirty="0" err="1"/>
              <a:t>funkcionalna</a:t>
            </a:r>
            <a:r>
              <a:rPr lang="en-US" sz="2400" dirty="0"/>
              <a:t> </a:t>
            </a:r>
            <a:r>
              <a:rPr lang="en-US" sz="2400" dirty="0" err="1"/>
              <a:t>strukturna</a:t>
            </a:r>
            <a:r>
              <a:rPr lang="en-US" sz="2400" dirty="0"/>
              <a:t> </a:t>
            </a:r>
            <a:r>
              <a:rPr lang="en-US" sz="2400" dirty="0" err="1"/>
              <a:t>nivoa</a:t>
            </a:r>
            <a:r>
              <a:rPr lang="en-US" sz="2400" dirty="0"/>
              <a:t>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skup</a:t>
            </a:r>
            <a:r>
              <a:rPr lang="en-US" sz="2400" dirty="0"/>
              <a:t> </a:t>
            </a:r>
            <a:r>
              <a:rPr lang="en-US" sz="2400" dirty="0" err="1"/>
              <a:t>pretpostavki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aproksimacija</a:t>
            </a:r>
            <a:r>
              <a:rPr lang="en-US" sz="2400" dirty="0"/>
              <a:t>,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stvarni</a:t>
            </a:r>
            <a:r>
              <a:rPr lang="en-US" sz="2400" dirty="0"/>
              <a:t> </a:t>
            </a:r>
            <a:r>
              <a:rPr lang="en-US" sz="2400" dirty="0" err="1"/>
              <a:t>fizički</a:t>
            </a:r>
            <a:r>
              <a:rPr lang="en-US" sz="2400" dirty="0"/>
              <a:t> problem </a:t>
            </a:r>
            <a:r>
              <a:rPr lang="en-US" sz="2400" dirty="0" err="1"/>
              <a:t>svode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idealizovani</a:t>
            </a:r>
            <a:r>
              <a:rPr lang="en-US" sz="2400" dirty="0"/>
              <a:t>, koji </a:t>
            </a:r>
            <a:r>
              <a:rPr lang="en-US" sz="2400" dirty="0" err="1"/>
              <a:t>zadržavaju</a:t>
            </a:r>
            <a:r>
              <a:rPr lang="en-US" sz="2400" dirty="0"/>
              <a:t> </a:t>
            </a:r>
            <a:r>
              <a:rPr lang="en-US" sz="2400" dirty="0" err="1"/>
              <a:t>najvažnije</a:t>
            </a:r>
            <a:r>
              <a:rPr lang="en-US" sz="2400" dirty="0"/>
              <a:t> </a:t>
            </a:r>
            <a:r>
              <a:rPr lang="en-US" sz="2400" dirty="0" err="1"/>
              <a:t>karakteristike</a:t>
            </a:r>
            <a:r>
              <a:rPr lang="en-US" sz="2400" dirty="0"/>
              <a:t> </a:t>
            </a:r>
            <a:r>
              <a:rPr lang="en-US" sz="2400" dirty="0" err="1"/>
              <a:t>stvarnog</a:t>
            </a:r>
            <a:r>
              <a:rPr lang="en-US" sz="2400" dirty="0"/>
              <a:t> </a:t>
            </a:r>
            <a:r>
              <a:rPr lang="en-US" sz="2400" dirty="0" err="1"/>
              <a:t>problema</a:t>
            </a:r>
            <a:r>
              <a:rPr lang="en-US" sz="2400" dirty="0"/>
              <a:t>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osnovne</a:t>
            </a:r>
            <a:r>
              <a:rPr lang="en-US" sz="2400" dirty="0"/>
              <a:t> </a:t>
            </a:r>
            <a:r>
              <a:rPr lang="en-US" sz="2400" dirty="0" err="1"/>
              <a:t>matematičke</a:t>
            </a:r>
            <a:r>
              <a:rPr lang="en-US" sz="2400" dirty="0"/>
              <a:t> </a:t>
            </a:r>
            <a:r>
              <a:rPr lang="en-US" sz="2400" dirty="0" err="1"/>
              <a:t>relacije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pomoćne</a:t>
            </a:r>
            <a:r>
              <a:rPr lang="en-US" sz="2400" dirty="0"/>
              <a:t> </a:t>
            </a:r>
            <a:r>
              <a:rPr lang="en-US" sz="2400" dirty="0" err="1"/>
              <a:t>uslove</a:t>
            </a:r>
            <a:r>
              <a:rPr lang="en-US" sz="2400" dirty="0"/>
              <a:t> koji </a:t>
            </a:r>
            <a:r>
              <a:rPr lang="en-US" sz="2400" dirty="0" err="1"/>
              <a:t>opisuju</a:t>
            </a:r>
            <a:r>
              <a:rPr lang="en-US" sz="2400" dirty="0"/>
              <a:t> </a:t>
            </a:r>
            <a:r>
              <a:rPr lang="en-US" sz="2400" dirty="0" err="1"/>
              <a:t>idealizovani</a:t>
            </a:r>
            <a:r>
              <a:rPr lang="en-US" sz="2400" dirty="0"/>
              <a:t> </a:t>
            </a:r>
            <a:r>
              <a:rPr lang="en-US" sz="2400" dirty="0" err="1"/>
              <a:t>fizički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računske</a:t>
            </a:r>
            <a:r>
              <a:rPr lang="en-US" sz="2400" dirty="0"/>
              <a:t> </a:t>
            </a:r>
            <a:r>
              <a:rPr lang="en-US" sz="2400" dirty="0" err="1"/>
              <a:t>šeme</a:t>
            </a:r>
            <a:r>
              <a:rPr lang="en-US" sz="2400" dirty="0"/>
              <a:t> se </a:t>
            </a:r>
            <a:r>
              <a:rPr lang="en-US" sz="2400" dirty="0" err="1"/>
              <a:t>koriste</a:t>
            </a:r>
            <a:r>
              <a:rPr lang="en-US" sz="2400" dirty="0"/>
              <a:t> za </a:t>
            </a:r>
            <a:r>
              <a:rPr lang="en-US" sz="2400" dirty="0" err="1"/>
              <a:t>rešavanje</a:t>
            </a:r>
            <a:r>
              <a:rPr lang="en-US" sz="2400" dirty="0"/>
              <a:t> </a:t>
            </a:r>
            <a:r>
              <a:rPr lang="en-US" sz="2400" dirty="0" err="1"/>
              <a:t>osnovnih</a:t>
            </a:r>
            <a:r>
              <a:rPr lang="en-US" sz="2400" dirty="0"/>
              <a:t> </a:t>
            </a:r>
            <a:r>
              <a:rPr lang="en-US" sz="2400" dirty="0" err="1"/>
              <a:t>jednačina</a:t>
            </a:r>
            <a:r>
              <a:rPr lang="en-US" sz="2400" dirty="0"/>
              <a:t>; </a:t>
            </a:r>
            <a:r>
              <a:rPr lang="en-US" sz="2400" dirty="0" err="1"/>
              <a:t>i</a:t>
            </a: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kompjuterski</a:t>
            </a:r>
            <a:r>
              <a:rPr lang="en-US" sz="2400" dirty="0"/>
              <a:t> program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koji </a:t>
            </a:r>
            <a:r>
              <a:rPr lang="en-US" sz="2400" dirty="0" err="1"/>
              <a:t>obavlja</a:t>
            </a:r>
            <a:r>
              <a:rPr lang="en-US" sz="2400" dirty="0"/>
              <a:t> </a:t>
            </a:r>
            <a:r>
              <a:rPr lang="en-US" sz="2400" dirty="0" err="1"/>
              <a:t>proračun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132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CF25D8B-BDF6-4545-C6B3-D78CAF88E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5D305E-5F9B-3FA0-E800-06D94CDDB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6" y="1598221"/>
            <a:ext cx="10237887" cy="30512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27C11F-8410-33C9-DBA9-5B0B50017150}"/>
              </a:ext>
            </a:extLst>
          </p:cNvPr>
          <p:cNvSpPr txBox="1"/>
          <p:nvPr/>
        </p:nvSpPr>
        <p:spPr>
          <a:xfrm>
            <a:off x="977056" y="5259779"/>
            <a:ext cx="10855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b="1" dirty="0"/>
              <a:t>Vodeći svetski softver za modeliranje industrijskog zagađenja vazduha</a:t>
            </a:r>
          </a:p>
        </p:txBody>
      </p:sp>
    </p:spTree>
    <p:extLst>
      <p:ext uri="{BB962C8B-B14F-4D97-AF65-F5344CB8AC3E}">
        <p14:creationId xmlns:p14="http://schemas.microsoft.com/office/powerpoint/2010/main" val="2613689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2C2A4-F2BC-EC65-AEDD-20B145AC9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Dostupni softveri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B45B1D-AD51-90B3-B2C0-AD2C2CF8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598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ADMS </a:t>
            </a:r>
            <a:r>
              <a:rPr lang="en-GB" dirty="0" smtClean="0"/>
              <a:t>6</a:t>
            </a:r>
            <a:endParaRPr lang="sr-Latn-RS" dirty="0" smtClean="0"/>
          </a:p>
          <a:p>
            <a:pPr algn="just"/>
            <a:r>
              <a:rPr lang="sr-Latn-RS" dirty="0" smtClean="0"/>
              <a:t>ADMS-</a:t>
            </a:r>
            <a:r>
              <a:rPr lang="sr-Latn-RS" dirty="0" err="1" smtClean="0"/>
              <a:t>Puff</a:t>
            </a:r>
            <a:r>
              <a:rPr lang="sr-Latn-RS" dirty="0" smtClean="0"/>
              <a:t> – </a:t>
            </a:r>
            <a:r>
              <a:rPr lang="sr-Latn-RS" dirty="0" err="1" smtClean="0"/>
              <a:t>Lagranževa</a:t>
            </a:r>
            <a:r>
              <a:rPr lang="sr-Latn-RS" dirty="0" smtClean="0"/>
              <a:t> metodologija za gasove</a:t>
            </a:r>
          </a:p>
          <a:p>
            <a:pPr algn="just"/>
            <a:r>
              <a:rPr lang="sr-Latn-RS" dirty="0"/>
              <a:t>ADMS-STAR </a:t>
            </a:r>
            <a:r>
              <a:rPr lang="sr-Latn-RS" dirty="0" smtClean="0"/>
              <a:t>– </a:t>
            </a:r>
            <a:r>
              <a:rPr lang="sr-Latn-RS" dirty="0" err="1" smtClean="0"/>
              <a:t>Lagranževa</a:t>
            </a:r>
            <a:r>
              <a:rPr lang="sr-Latn-RS" dirty="0" smtClean="0"/>
              <a:t> metodologija za ispuštanje eksploziva</a:t>
            </a:r>
            <a:endParaRPr lang="sr-Latn-RS" dirty="0"/>
          </a:p>
          <a:p>
            <a:pPr algn="just"/>
            <a:r>
              <a:rPr lang="sr-Latn-RS" dirty="0" smtClean="0"/>
              <a:t>GASTAR – disperzija gasova</a:t>
            </a:r>
          </a:p>
          <a:p>
            <a:pPr algn="just"/>
            <a:r>
              <a:rPr lang="sr-Latn-RS" dirty="0" smtClean="0"/>
              <a:t>LSMS – širenje i isparavanje tečnosti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03246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2C2A4-F2BC-EC65-AEDD-20B145AC9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ADMS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B45B1D-AD51-90B3-B2C0-AD2C2CF8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/>
              <a:t>ADMS 6 se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koristiti</a:t>
            </a:r>
            <a:r>
              <a:rPr lang="en-GB" dirty="0"/>
              <a:t> za </a:t>
            </a:r>
            <a:r>
              <a:rPr lang="en-GB" dirty="0" err="1"/>
              <a:t>procenu</a:t>
            </a:r>
            <a:r>
              <a:rPr lang="en-GB" dirty="0"/>
              <a:t> </a:t>
            </a:r>
            <a:r>
              <a:rPr lang="en-GB" dirty="0" err="1"/>
              <a:t>efekata</a:t>
            </a:r>
            <a:r>
              <a:rPr lang="en-GB" dirty="0"/>
              <a:t> </a:t>
            </a:r>
            <a:r>
              <a:rPr lang="en-GB" dirty="0" err="1"/>
              <a:t>emisija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</a:t>
            </a:r>
            <a:r>
              <a:rPr lang="en-GB" dirty="0" err="1"/>
              <a:t>tipova</a:t>
            </a:r>
            <a:r>
              <a:rPr lang="en-GB" dirty="0"/>
              <a:t> </a:t>
            </a:r>
            <a:r>
              <a:rPr lang="en-GB" dirty="0" err="1"/>
              <a:t>industrijskih</a:t>
            </a:r>
            <a:r>
              <a:rPr lang="en-GB" dirty="0"/>
              <a:t> </a:t>
            </a:r>
            <a:r>
              <a:rPr lang="en-GB" dirty="0" err="1"/>
              <a:t>izvora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Tačkasti</a:t>
            </a:r>
            <a:r>
              <a:rPr lang="en-GB" dirty="0"/>
              <a:t> </a:t>
            </a:r>
            <a:r>
              <a:rPr lang="en-GB" dirty="0" err="1"/>
              <a:t>izvor</a:t>
            </a:r>
            <a:r>
              <a:rPr lang="en-GB" dirty="0"/>
              <a:t> (</a:t>
            </a:r>
            <a:r>
              <a:rPr lang="en-GB" dirty="0" err="1"/>
              <a:t>emisije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dimnjaka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ventilacije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Površinski</a:t>
            </a:r>
            <a:r>
              <a:rPr lang="en-GB" dirty="0"/>
              <a:t> </a:t>
            </a:r>
            <a:r>
              <a:rPr lang="en-GB" dirty="0" err="1"/>
              <a:t>izvor</a:t>
            </a:r>
            <a:r>
              <a:rPr lang="en-GB" dirty="0"/>
              <a:t> (</a:t>
            </a:r>
            <a:r>
              <a:rPr lang="en-GB" dirty="0" err="1"/>
              <a:t>emisije</a:t>
            </a:r>
            <a:r>
              <a:rPr lang="en-GB" dirty="0"/>
              <a:t> </a:t>
            </a:r>
            <a:r>
              <a:rPr lang="en-GB" dirty="0" err="1"/>
              <a:t>isparavanja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rezervoara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Linijski</a:t>
            </a:r>
            <a:r>
              <a:rPr lang="en-GB" dirty="0"/>
              <a:t> </a:t>
            </a:r>
            <a:r>
              <a:rPr lang="en-GB" dirty="0" err="1"/>
              <a:t>izvor</a:t>
            </a:r>
            <a:r>
              <a:rPr lang="en-GB" dirty="0"/>
              <a:t> (</a:t>
            </a:r>
            <a:r>
              <a:rPr lang="en-GB" dirty="0" err="1"/>
              <a:t>emisije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transportne</a:t>
            </a:r>
            <a:r>
              <a:rPr lang="en-GB" dirty="0"/>
              <a:t> </a:t>
            </a:r>
            <a:r>
              <a:rPr lang="en-GB" dirty="0" err="1"/>
              <a:t>trake</a:t>
            </a:r>
            <a:r>
              <a:rPr lang="en-GB" dirty="0"/>
              <a:t> u </a:t>
            </a:r>
            <a:r>
              <a:rPr lang="en-GB" dirty="0" err="1"/>
              <a:t>kamenolomu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Zapreminski</a:t>
            </a:r>
            <a:r>
              <a:rPr lang="en-GB" dirty="0"/>
              <a:t> </a:t>
            </a:r>
            <a:r>
              <a:rPr lang="en-GB" dirty="0" err="1"/>
              <a:t>izvor</a:t>
            </a:r>
            <a:endParaRPr lang="en-GB" dirty="0"/>
          </a:p>
          <a:p>
            <a:pPr lvl="1"/>
            <a:r>
              <a:rPr lang="en-GB" dirty="0" err="1"/>
              <a:t>Mlazni</a:t>
            </a:r>
            <a:r>
              <a:rPr lang="en-GB" dirty="0"/>
              <a:t> </a:t>
            </a:r>
            <a:r>
              <a:rPr lang="en-GB" dirty="0" err="1"/>
              <a:t>izvor</a:t>
            </a:r>
            <a:r>
              <a:rPr lang="en-GB" dirty="0"/>
              <a:t> (</a:t>
            </a:r>
            <a:r>
              <a:rPr lang="en-GB" dirty="0" err="1"/>
              <a:t>emisije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puknute</a:t>
            </a:r>
            <a:r>
              <a:rPr lang="en-GB" dirty="0"/>
              <a:t> </a:t>
            </a:r>
            <a:r>
              <a:rPr lang="en-GB" dirty="0" err="1"/>
              <a:t>cevi</a:t>
            </a:r>
            <a:r>
              <a:rPr lang="en-GB" dirty="0"/>
              <a:t>)</a:t>
            </a:r>
          </a:p>
          <a:p>
            <a:endParaRPr lang="en-GB" dirty="0"/>
          </a:p>
          <a:p>
            <a:pPr algn="just"/>
            <a:r>
              <a:rPr lang="en-GB" dirty="0" err="1"/>
              <a:t>Maksimalan</a:t>
            </a:r>
            <a:r>
              <a:rPr lang="en-GB" dirty="0"/>
              <a:t>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izvora</a:t>
            </a:r>
            <a:r>
              <a:rPr lang="en-GB" dirty="0"/>
              <a:t> koji se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modelirati</a:t>
            </a:r>
            <a:r>
              <a:rPr lang="en-GB" dirty="0"/>
              <a:t> u ADMS 6 je 300. Od toga do 300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tačkasti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mlazni</a:t>
            </a:r>
            <a:r>
              <a:rPr lang="en-GB" dirty="0"/>
              <a:t> </a:t>
            </a:r>
            <a:r>
              <a:rPr lang="en-GB" dirty="0" err="1"/>
              <a:t>izvori</a:t>
            </a:r>
            <a:r>
              <a:rPr lang="en-GB" dirty="0"/>
              <a:t>, au </a:t>
            </a:r>
            <a:r>
              <a:rPr lang="en-GB" dirty="0" err="1"/>
              <a:t>okviru</a:t>
            </a:r>
            <a:r>
              <a:rPr lang="en-GB" dirty="0"/>
              <a:t> </a:t>
            </a:r>
            <a:r>
              <a:rPr lang="en-GB" dirty="0" err="1"/>
              <a:t>granice</a:t>
            </a:r>
            <a:r>
              <a:rPr lang="en-GB" dirty="0"/>
              <a:t> od 300 do 30 </a:t>
            </a:r>
            <a:r>
              <a:rPr lang="en-GB" dirty="0" err="1"/>
              <a:t>linijskih</a:t>
            </a:r>
            <a:r>
              <a:rPr lang="en-GB" dirty="0"/>
              <a:t> </a:t>
            </a:r>
            <a:r>
              <a:rPr lang="en-GB" dirty="0" err="1"/>
              <a:t>izvora</a:t>
            </a:r>
            <a:r>
              <a:rPr lang="en-GB" dirty="0"/>
              <a:t>, 30 </a:t>
            </a:r>
            <a:r>
              <a:rPr lang="en-GB" dirty="0" err="1"/>
              <a:t>površinskih</a:t>
            </a:r>
            <a:r>
              <a:rPr lang="en-GB" dirty="0"/>
              <a:t> </a:t>
            </a:r>
            <a:r>
              <a:rPr lang="en-GB" dirty="0" err="1"/>
              <a:t>izvora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30 </a:t>
            </a:r>
            <a:r>
              <a:rPr lang="en-GB" dirty="0" err="1"/>
              <a:t>zapreminskih</a:t>
            </a:r>
            <a:r>
              <a:rPr lang="en-GB" dirty="0"/>
              <a:t> </a:t>
            </a:r>
            <a:r>
              <a:rPr lang="en-GB" dirty="0" err="1"/>
              <a:t>izvora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se </a:t>
            </a:r>
            <a:r>
              <a:rPr lang="en-GB" dirty="0" err="1"/>
              <a:t>modelirati</a:t>
            </a:r>
            <a:r>
              <a:rPr lang="en-GB" dirty="0"/>
              <a:t> </a:t>
            </a:r>
            <a:r>
              <a:rPr lang="en-GB" dirty="0" err="1"/>
              <a:t>istovremeno</a:t>
            </a:r>
            <a:r>
              <a:rPr lang="en-GB" dirty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3831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4B428E6-E797-B046-72DB-CF0CB329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D291D3-90DB-E126-BDAB-5B760622A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68" y="36512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Značaj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analize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zagađenja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vazduha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66CD36-69DE-53BB-21B5-F2B783D2EE50}"/>
              </a:ext>
            </a:extLst>
          </p:cNvPr>
          <p:cNvSpPr txBox="1"/>
          <p:nvPr/>
        </p:nvSpPr>
        <p:spPr>
          <a:xfrm>
            <a:off x="467968" y="1690688"/>
            <a:ext cx="6754467" cy="4005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Vazduh</a:t>
            </a:r>
            <a:r>
              <a:rPr lang="en-US" sz="2400" dirty="0"/>
              <a:t> koji </a:t>
            </a:r>
            <a:r>
              <a:rPr lang="en-US" sz="2400" dirty="0" err="1"/>
              <a:t>svakodnevno</a:t>
            </a:r>
            <a:r>
              <a:rPr lang="en-US" sz="2400" dirty="0"/>
              <a:t> </a:t>
            </a:r>
            <a:r>
              <a:rPr lang="en-US" sz="2400" dirty="0" err="1"/>
              <a:t>udišemo</a:t>
            </a:r>
            <a:r>
              <a:rPr lang="en-US" sz="2400" dirty="0"/>
              <a:t>, pored </a:t>
            </a:r>
            <a:r>
              <a:rPr lang="en-US" sz="2400" dirty="0" err="1"/>
              <a:t>elemenata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atmosfere</a:t>
            </a:r>
            <a:r>
              <a:rPr lang="en-US" sz="2400" dirty="0"/>
              <a:t>, </a:t>
            </a:r>
            <a:r>
              <a:rPr lang="en-US" sz="2400" dirty="0" err="1"/>
              <a:t>sadrži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čestice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isparenja</a:t>
            </a:r>
            <a:r>
              <a:rPr lang="en-US" sz="2400" dirty="0"/>
              <a:t> koji </a:t>
            </a:r>
            <a:r>
              <a:rPr lang="en-US" sz="2400" dirty="0" err="1"/>
              <a:t>nastaju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prirodnih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antropogenih</a:t>
            </a:r>
            <a:r>
              <a:rPr lang="en-US" sz="2400" dirty="0"/>
              <a:t> </a:t>
            </a:r>
            <a:r>
              <a:rPr lang="en-US" sz="2400" dirty="0" err="1"/>
              <a:t>izvora</a:t>
            </a:r>
            <a:r>
              <a:rPr lang="en-US" sz="2400" dirty="0"/>
              <a:t>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Uporedo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rasejanjem</a:t>
            </a:r>
            <a:r>
              <a:rPr lang="en-US" sz="2400" dirty="0"/>
              <a:t> </a:t>
            </a:r>
            <a:r>
              <a:rPr lang="en-US" sz="2400" dirty="0" err="1"/>
              <a:t>primesa</a:t>
            </a:r>
            <a:r>
              <a:rPr lang="en-US" sz="2400" dirty="0"/>
              <a:t> u </a:t>
            </a:r>
            <a:r>
              <a:rPr lang="en-US" sz="2400" dirty="0" err="1"/>
              <a:t>atmosferi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dimnjaka</a:t>
            </a:r>
            <a:r>
              <a:rPr lang="en-US" sz="2400" dirty="0"/>
              <a:t> </a:t>
            </a:r>
            <a:r>
              <a:rPr lang="en-US" sz="2400" dirty="0" err="1"/>
              <a:t>fabričkih</a:t>
            </a:r>
            <a:r>
              <a:rPr lang="en-US" sz="2400" dirty="0"/>
              <a:t> </a:t>
            </a:r>
            <a:r>
              <a:rPr lang="en-US" sz="2400" dirty="0" err="1"/>
              <a:t>postrojenja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energetskih</a:t>
            </a:r>
            <a:r>
              <a:rPr lang="en-US" sz="2400" dirty="0"/>
              <a:t> </a:t>
            </a:r>
            <a:r>
              <a:rPr lang="en-US" sz="2400" dirty="0" err="1"/>
              <a:t>objekata</a:t>
            </a:r>
            <a:r>
              <a:rPr lang="en-US" sz="2400" dirty="0"/>
              <a:t>, </a:t>
            </a:r>
            <a:r>
              <a:rPr lang="en-US" sz="2400" dirty="0" err="1"/>
              <a:t>veliki</a:t>
            </a:r>
            <a:r>
              <a:rPr lang="en-US" sz="2400" dirty="0"/>
              <a:t> </a:t>
            </a:r>
            <a:r>
              <a:rPr lang="en-US" sz="2400" dirty="0" err="1"/>
              <a:t>interes</a:t>
            </a:r>
            <a:r>
              <a:rPr lang="en-US" sz="2400" dirty="0"/>
              <a:t> </a:t>
            </a:r>
            <a:r>
              <a:rPr lang="en-US" sz="2400" dirty="0" err="1"/>
              <a:t>predstavlja</a:t>
            </a:r>
            <a:r>
              <a:rPr lang="en-US" sz="2400" dirty="0"/>
              <a:t> </a:t>
            </a:r>
            <a:r>
              <a:rPr lang="en-US" sz="2400" dirty="0" err="1"/>
              <a:t>izučavanje</a:t>
            </a:r>
            <a:r>
              <a:rPr lang="en-US" sz="2400" dirty="0"/>
              <a:t> </a:t>
            </a:r>
            <a:r>
              <a:rPr lang="en-US" sz="2400" dirty="0" err="1"/>
              <a:t>rasejanja</a:t>
            </a:r>
            <a:r>
              <a:rPr lang="en-US" sz="2400" dirty="0"/>
              <a:t> </a:t>
            </a:r>
            <a:r>
              <a:rPr lang="en-US" sz="2400" dirty="0" err="1"/>
              <a:t>otrovnih</a:t>
            </a:r>
            <a:r>
              <a:rPr lang="en-US" sz="2400" dirty="0"/>
              <a:t> </a:t>
            </a:r>
            <a:r>
              <a:rPr lang="en-US" sz="2400" dirty="0" err="1"/>
              <a:t>gasova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niskih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prizemnih</a:t>
            </a:r>
            <a:r>
              <a:rPr lang="en-US" sz="2400" dirty="0"/>
              <a:t> </a:t>
            </a:r>
            <a:r>
              <a:rPr lang="en-US" sz="2400" dirty="0" err="1"/>
              <a:t>izvora</a:t>
            </a:r>
            <a:r>
              <a:rPr lang="en-US" sz="2400" dirty="0"/>
              <a:t>, u </a:t>
            </a:r>
            <a:r>
              <a:rPr lang="en-US" sz="2400" dirty="0" err="1"/>
              <a:t>različitim</a:t>
            </a:r>
            <a:r>
              <a:rPr lang="en-US" sz="2400" dirty="0"/>
              <a:t> </a:t>
            </a:r>
            <a:r>
              <a:rPr lang="en-US" sz="2400" dirty="0" err="1"/>
              <a:t>meteorološkim</a:t>
            </a:r>
            <a:r>
              <a:rPr lang="en-US" sz="2400" dirty="0"/>
              <a:t> </a:t>
            </a:r>
            <a:r>
              <a:rPr lang="en-US" sz="2400" dirty="0" err="1"/>
              <a:t>uslovima</a:t>
            </a:r>
            <a:r>
              <a:rPr lang="en-US" sz="2400" dirty="0"/>
              <a:t>, koji </a:t>
            </a:r>
            <a:r>
              <a:rPr lang="en-US" sz="2400" dirty="0" err="1"/>
              <a:t>nastaju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havarijama</a:t>
            </a:r>
            <a:r>
              <a:rPr lang="en-US" sz="2400" dirty="0"/>
              <a:t> </a:t>
            </a:r>
            <a:r>
              <a:rPr lang="en-US" sz="2400" dirty="0" err="1"/>
              <a:t>cevovoda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veštački</a:t>
            </a:r>
            <a:r>
              <a:rPr lang="en-US" sz="2400" dirty="0"/>
              <a:t> </a:t>
            </a:r>
            <a:r>
              <a:rPr lang="en-US" sz="2400" dirty="0" err="1"/>
              <a:t>kontrolisanih</a:t>
            </a:r>
            <a:r>
              <a:rPr lang="en-US" sz="2400" dirty="0"/>
              <a:t> </a:t>
            </a:r>
            <a:r>
              <a:rPr lang="en-US" sz="2400" dirty="0" err="1"/>
              <a:t>izvora</a:t>
            </a:r>
            <a:r>
              <a:rPr lang="en-US" sz="2400" dirty="0"/>
              <a:t> </a:t>
            </a:r>
            <a:r>
              <a:rPr lang="en-US" sz="2400" dirty="0" err="1"/>
              <a:t>otrovnih</a:t>
            </a:r>
            <a:r>
              <a:rPr lang="en-US" sz="2400" dirty="0"/>
              <a:t> </a:t>
            </a:r>
            <a:r>
              <a:rPr lang="en-US" sz="2400" dirty="0" err="1"/>
              <a:t>supstanci</a:t>
            </a:r>
            <a:r>
              <a:rPr lang="en-US" sz="24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8C1385-3DAF-68D4-A426-BB5D8736B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951" y="0"/>
            <a:ext cx="3632049" cy="3662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CCB6CC-FF55-BAB2-9956-BD6AFB39B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310" y="3662570"/>
            <a:ext cx="4811941" cy="319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16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D68F96-0735-B2E9-9E8B-0D4EEA0E8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51608-F6DD-B18D-A1AF-B9BAB0D1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ADMS 6 – Osnovni koraci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BCDDE8B0-9ED4-442B-FF09-871BC87C4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203242"/>
              </p:ext>
            </p:extLst>
          </p:nvPr>
        </p:nvGraphicFramePr>
        <p:xfrm>
          <a:off x="-1584504" y="135666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FD08B13D-C765-C6C3-33A3-404DF1DA3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73" y="1356662"/>
            <a:ext cx="6722082" cy="52958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3CCE560-34F3-7D51-99A8-1C8827F4308F}"/>
              </a:ext>
            </a:extLst>
          </p:cNvPr>
          <p:cNvSpPr/>
          <p:nvPr/>
        </p:nvSpPr>
        <p:spPr>
          <a:xfrm>
            <a:off x="838200" y="1273996"/>
            <a:ext cx="3230366" cy="791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BB2C4E11-0C4E-CD42-967F-AB05BFAE6113}"/>
              </a:ext>
            </a:extLst>
          </p:cNvPr>
          <p:cNvCxnSpPr>
            <a:endCxn id="7" idx="1"/>
          </p:cNvCxnSpPr>
          <p:nvPr/>
        </p:nvCxnSpPr>
        <p:spPr>
          <a:xfrm>
            <a:off x="4068566" y="1690688"/>
            <a:ext cx="933307" cy="2313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9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8DC77B-7CF8-75D8-62CF-9C32535A2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D98DD8-D55A-86CC-71D0-4FB83A0EF728}"/>
              </a:ext>
            </a:extLst>
          </p:cNvPr>
          <p:cNvSpPr txBox="1"/>
          <p:nvPr/>
        </p:nvSpPr>
        <p:spPr>
          <a:xfrm>
            <a:off x="494472" y="1690688"/>
            <a:ext cx="6688207" cy="5311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Prisustvo </a:t>
            </a:r>
            <a:r>
              <a:rPr lang="en-US" sz="2400" dirty="0" err="1"/>
              <a:t>polutanata</a:t>
            </a:r>
            <a:r>
              <a:rPr lang="en-US" sz="2400" dirty="0"/>
              <a:t> u </a:t>
            </a:r>
            <a:r>
              <a:rPr lang="en-US" sz="2400" dirty="0" err="1"/>
              <a:t>vazduhu</a:t>
            </a:r>
            <a:r>
              <a:rPr lang="en-US" sz="2400" dirty="0"/>
              <a:t> se meri </a:t>
            </a:r>
            <a:r>
              <a:rPr lang="en-US" sz="2400" dirty="0" err="1"/>
              <a:t>koncentracijom</a:t>
            </a:r>
            <a:r>
              <a:rPr lang="en-US" sz="2400" dirty="0"/>
              <a:t>, </a:t>
            </a:r>
            <a:r>
              <a:rPr lang="en-US" sz="2400" dirty="0" err="1"/>
              <a:t>koja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ispod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iznad</a:t>
            </a:r>
            <a:r>
              <a:rPr lang="en-US" sz="2400" dirty="0"/>
              <a:t> </a:t>
            </a:r>
            <a:r>
              <a:rPr lang="en-US" sz="2400" dirty="0" err="1"/>
              <a:t>graničnih</a:t>
            </a:r>
            <a:r>
              <a:rPr lang="en-US" sz="2400" dirty="0"/>
              <a:t> </a:t>
            </a:r>
            <a:r>
              <a:rPr lang="en-US" sz="2400" dirty="0" err="1"/>
              <a:t>vrednosti</a:t>
            </a:r>
            <a:r>
              <a:rPr lang="en-US" sz="2400" dirty="0"/>
              <a:t>. Na </a:t>
            </a:r>
            <a:r>
              <a:rPr lang="en-US" sz="2400" dirty="0" err="1"/>
              <a:t>osnovu</a:t>
            </a:r>
            <a:r>
              <a:rPr lang="en-US" sz="2400" dirty="0"/>
              <a:t> </a:t>
            </a:r>
            <a:r>
              <a:rPr lang="en-US" sz="2400" dirty="0" err="1"/>
              <a:t>tih</a:t>
            </a:r>
            <a:r>
              <a:rPr lang="en-US" sz="2400" dirty="0"/>
              <a:t> </a:t>
            </a:r>
            <a:r>
              <a:rPr lang="en-US" sz="2400" dirty="0" err="1"/>
              <a:t>graničnih</a:t>
            </a:r>
            <a:r>
              <a:rPr lang="en-US" sz="2400" dirty="0"/>
              <a:t> </a:t>
            </a:r>
            <a:r>
              <a:rPr lang="en-US" sz="2400" dirty="0" err="1"/>
              <a:t>vrednosti</a:t>
            </a:r>
            <a:r>
              <a:rPr lang="en-US" sz="2400" dirty="0"/>
              <a:t> </a:t>
            </a:r>
            <a:r>
              <a:rPr lang="en-US" sz="2400" dirty="0" err="1"/>
              <a:t>određuje</a:t>
            </a:r>
            <a:r>
              <a:rPr lang="en-US" sz="2400" dirty="0"/>
              <a:t> se </a:t>
            </a:r>
            <a:r>
              <a:rPr lang="en-US" sz="2400" dirty="0" err="1"/>
              <a:t>kvalitet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načinu</a:t>
            </a:r>
            <a:r>
              <a:rPr lang="en-US" sz="2400" dirty="0"/>
              <a:t> </a:t>
            </a:r>
            <a:r>
              <a:rPr lang="en-US" sz="2400" dirty="0" err="1"/>
              <a:t>nastanka</a:t>
            </a:r>
            <a:r>
              <a:rPr lang="en-US" sz="2400" dirty="0"/>
              <a:t>, </a:t>
            </a:r>
            <a:r>
              <a:rPr lang="en-US" sz="2400" dirty="0" err="1"/>
              <a:t>zagađivači</a:t>
            </a:r>
            <a:r>
              <a:rPr lang="en-US" sz="2400" dirty="0"/>
              <a:t> se </a:t>
            </a:r>
            <a:r>
              <a:rPr lang="en-US" sz="2400" dirty="0" err="1"/>
              <a:t>mogu</a:t>
            </a:r>
            <a:r>
              <a:rPr lang="en-US" sz="2400" dirty="0"/>
              <a:t>  </a:t>
            </a:r>
            <a:r>
              <a:rPr lang="en-US" sz="2400" dirty="0" err="1"/>
              <a:t>klasifikovati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:</a:t>
            </a:r>
          </a:p>
          <a:p>
            <a:pPr marL="685800" lvl="1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antropogene</a:t>
            </a:r>
            <a:r>
              <a:rPr lang="en-US" sz="2400" dirty="0"/>
              <a:t> (</a:t>
            </a:r>
            <a:r>
              <a:rPr lang="en-US" sz="2400" dirty="0" err="1"/>
              <a:t>stvara</a:t>
            </a:r>
            <a:r>
              <a:rPr lang="en-US" sz="2400" dirty="0"/>
              <a:t> </a:t>
            </a:r>
            <a:r>
              <a:rPr lang="en-US" sz="2400" dirty="0" err="1"/>
              <a:t>čovek</a:t>
            </a:r>
            <a:r>
              <a:rPr lang="en-US" sz="2400" dirty="0"/>
              <a:t>),</a:t>
            </a:r>
          </a:p>
          <a:p>
            <a:pPr marL="685800" lvl="1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prirodne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endParaRPr lang="en-US" sz="2400" dirty="0"/>
          </a:p>
          <a:p>
            <a:pPr marL="685800" lvl="1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sekundarne</a:t>
            </a:r>
            <a:r>
              <a:rPr lang="en-US" sz="2400" dirty="0"/>
              <a:t> (</a:t>
            </a:r>
            <a:r>
              <a:rPr lang="en-US" sz="2400" dirty="0" err="1"/>
              <a:t>nastaju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posledica</a:t>
            </a:r>
            <a:r>
              <a:rPr lang="en-US" sz="2400" dirty="0"/>
              <a:t> </a:t>
            </a:r>
            <a:r>
              <a:rPr lang="en-US" sz="2400" dirty="0" err="1"/>
              <a:t>hemijskih</a:t>
            </a:r>
            <a:r>
              <a:rPr lang="en-US" sz="2400" dirty="0"/>
              <a:t> </a:t>
            </a:r>
            <a:r>
              <a:rPr lang="en-US" sz="2400" dirty="0" err="1"/>
              <a:t>reakcija</a:t>
            </a:r>
            <a:r>
              <a:rPr lang="en-US" sz="2400" dirty="0"/>
              <a:t> u </a:t>
            </a:r>
            <a:r>
              <a:rPr lang="en-US" sz="2400" dirty="0" err="1"/>
              <a:t>atmosferi</a:t>
            </a:r>
            <a:r>
              <a:rPr lang="en-US" sz="2400" dirty="0"/>
              <a:t>).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11E071-8562-A938-A029-370B4E1C0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951" y="0"/>
            <a:ext cx="3632049" cy="3662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46C829-2407-F8D0-CC31-C309D33AD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310" y="3662570"/>
            <a:ext cx="4811941" cy="31954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35D2A1C9-DE53-2875-F4E7-A72AFB966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68" y="36512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Zagađenje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vazduha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6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3922CC-98FA-467A-9536-090362FAF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F4F4D1-736B-6B98-F6B6-6D69846AA171}"/>
              </a:ext>
            </a:extLst>
          </p:cNvPr>
          <p:cNvSpPr txBox="1"/>
          <p:nvPr/>
        </p:nvSpPr>
        <p:spPr>
          <a:xfrm>
            <a:off x="132523" y="1592746"/>
            <a:ext cx="7247536" cy="4722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Prirodni</a:t>
            </a:r>
            <a:r>
              <a:rPr lang="en-US" sz="2400" dirty="0"/>
              <a:t> </a:t>
            </a:r>
            <a:r>
              <a:rPr lang="en-US" sz="2400" dirty="0" err="1"/>
              <a:t>izvori</a:t>
            </a:r>
            <a:r>
              <a:rPr lang="en-US" sz="2400" dirty="0"/>
              <a:t> </a:t>
            </a:r>
            <a:r>
              <a:rPr lang="en-US" sz="2400" dirty="0" err="1"/>
              <a:t>čestičnih</a:t>
            </a:r>
            <a:r>
              <a:rPr lang="en-US" sz="2400" dirty="0"/>
              <a:t> </a:t>
            </a:r>
            <a:r>
              <a:rPr lang="en-US" sz="2400" dirty="0" err="1"/>
              <a:t>materija</a:t>
            </a:r>
            <a:r>
              <a:rPr lang="en-US" sz="2400" dirty="0"/>
              <a:t> (PM) </a:t>
            </a:r>
            <a:r>
              <a:rPr lang="en-US" sz="2400" dirty="0" err="1"/>
              <a:t>uključuju</a:t>
            </a:r>
            <a:r>
              <a:rPr lang="en-US" sz="2400" dirty="0"/>
              <a:t> </a:t>
            </a:r>
            <a:r>
              <a:rPr lang="en-US" sz="2400" dirty="0" err="1"/>
              <a:t>prašinu</a:t>
            </a:r>
            <a:r>
              <a:rPr lang="en-US" sz="2400" dirty="0"/>
              <a:t>, </a:t>
            </a:r>
            <a:r>
              <a:rPr lang="en-US" sz="2400" dirty="0" err="1"/>
              <a:t>koju</a:t>
            </a:r>
            <a:r>
              <a:rPr lang="en-US" sz="2400" dirty="0"/>
              <a:t> </a:t>
            </a:r>
            <a:r>
              <a:rPr lang="en-US" sz="2400" dirty="0" err="1"/>
              <a:t>stvaraju</a:t>
            </a:r>
            <a:r>
              <a:rPr lang="en-US" sz="2400" dirty="0"/>
              <a:t> </a:t>
            </a:r>
            <a:r>
              <a:rPr lang="en-US" sz="2400" dirty="0" err="1"/>
              <a:t>vetrovi</a:t>
            </a:r>
            <a:r>
              <a:rPr lang="en-US" sz="2400" dirty="0"/>
              <a:t>, </a:t>
            </a:r>
            <a:r>
              <a:rPr lang="en-US" sz="2400" dirty="0" err="1"/>
              <a:t>požari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vulkani</a:t>
            </a:r>
            <a:r>
              <a:rPr lang="en-US" sz="2400" dirty="0"/>
              <a:t>, </a:t>
            </a:r>
            <a:r>
              <a:rPr lang="en-US" sz="2400" dirty="0" err="1"/>
              <a:t>biljni</a:t>
            </a:r>
            <a:r>
              <a:rPr lang="en-US" sz="2400" dirty="0"/>
              <a:t> </a:t>
            </a:r>
            <a:r>
              <a:rPr lang="en-US" sz="2400" dirty="0" err="1"/>
              <a:t>polen</a:t>
            </a:r>
            <a:r>
              <a:rPr lang="en-US" sz="2400" dirty="0"/>
              <a:t>, </a:t>
            </a:r>
            <a:r>
              <a:rPr lang="en-US" sz="2400" dirty="0" err="1"/>
              <a:t>biljke</a:t>
            </a:r>
            <a:r>
              <a:rPr lang="en-US" sz="2400" dirty="0"/>
              <a:t>, </a:t>
            </a:r>
            <a:r>
              <a:rPr lang="en-US" sz="2400" dirty="0" err="1"/>
              <a:t>gljivice</a:t>
            </a:r>
            <a:r>
              <a:rPr lang="en-US" sz="2400" dirty="0"/>
              <a:t>...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Sekundarne</a:t>
            </a:r>
            <a:r>
              <a:rPr lang="en-US" sz="2400" dirty="0"/>
              <a:t> </a:t>
            </a:r>
            <a:r>
              <a:rPr lang="en-US" sz="2400" dirty="0" err="1"/>
              <a:t>čestične</a:t>
            </a:r>
            <a:r>
              <a:rPr lang="en-US" sz="2400" dirty="0"/>
              <a:t> </a:t>
            </a:r>
            <a:r>
              <a:rPr lang="en-US" sz="2400" dirty="0" err="1"/>
              <a:t>materije</a:t>
            </a:r>
            <a:r>
              <a:rPr lang="en-US" sz="2400" dirty="0"/>
              <a:t> </a:t>
            </a:r>
            <a:r>
              <a:rPr lang="en-US" sz="2400" dirty="0" err="1"/>
              <a:t>nastaju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posledica</a:t>
            </a:r>
            <a:r>
              <a:rPr lang="en-US" sz="2400" dirty="0"/>
              <a:t> </a:t>
            </a:r>
            <a:r>
              <a:rPr lang="en-US" sz="2400" dirty="0" err="1"/>
              <a:t>reakcija</a:t>
            </a:r>
            <a:r>
              <a:rPr lang="en-US" sz="2400" dirty="0"/>
              <a:t> u </a:t>
            </a:r>
            <a:r>
              <a:rPr lang="en-US" sz="2400" dirty="0" err="1"/>
              <a:t>vazduhu</a:t>
            </a:r>
            <a:r>
              <a:rPr lang="en-US" sz="2400" dirty="0"/>
              <a:t>,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transformacija</a:t>
            </a:r>
            <a:r>
              <a:rPr lang="en-US" sz="2400" dirty="0"/>
              <a:t> </a:t>
            </a:r>
            <a:r>
              <a:rPr lang="en-US" sz="2400" dirty="0" err="1"/>
              <a:t>gasova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pare u </a:t>
            </a:r>
            <a:r>
              <a:rPr lang="en-US" sz="2400" dirty="0" err="1"/>
              <a:t>tečnosti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čvrste</a:t>
            </a:r>
            <a:r>
              <a:rPr lang="en-US" sz="2400" dirty="0"/>
              <a:t> </a:t>
            </a:r>
            <a:r>
              <a:rPr lang="en-US" sz="2400" dirty="0" err="1"/>
              <a:t>materije</a:t>
            </a:r>
            <a:r>
              <a:rPr lang="en-US" sz="2400" dirty="0"/>
              <a:t>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Antropogeni</a:t>
            </a:r>
            <a:r>
              <a:rPr lang="en-US" sz="2400" dirty="0"/>
              <a:t> </a:t>
            </a:r>
            <a:r>
              <a:rPr lang="en-US" sz="2400" dirty="0" err="1"/>
              <a:t>izvori</a:t>
            </a:r>
            <a:r>
              <a:rPr lang="en-US" sz="2400" dirty="0"/>
              <a:t> PM </a:t>
            </a:r>
            <a:r>
              <a:rPr lang="en-US" sz="2400" dirty="0" err="1"/>
              <a:t>obično</a:t>
            </a:r>
            <a:r>
              <a:rPr lang="en-US" sz="2400" dirty="0"/>
              <a:t> se </a:t>
            </a:r>
            <a:r>
              <a:rPr lang="en-US" sz="2400" dirty="0" err="1"/>
              <a:t>klasifikuju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:</a:t>
            </a:r>
          </a:p>
          <a:p>
            <a:pPr marL="685800" lvl="1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pokretni</a:t>
            </a:r>
            <a:r>
              <a:rPr lang="en-US" sz="2400" dirty="0"/>
              <a:t> (</a:t>
            </a:r>
            <a:r>
              <a:rPr lang="en-US" sz="2400" dirty="0" err="1"/>
              <a:t>automobili</a:t>
            </a:r>
            <a:r>
              <a:rPr lang="en-US" sz="2400" dirty="0"/>
              <a:t>, </a:t>
            </a:r>
            <a:r>
              <a:rPr lang="en-US" sz="2400" dirty="0" err="1"/>
              <a:t>kamioni</a:t>
            </a:r>
            <a:r>
              <a:rPr lang="en-US" sz="2400" dirty="0"/>
              <a:t>, </a:t>
            </a:r>
            <a:r>
              <a:rPr lang="en-US" sz="2400" dirty="0" err="1"/>
              <a:t>avioni</a:t>
            </a:r>
            <a:r>
              <a:rPr lang="en-US" sz="2400" dirty="0"/>
              <a:t>, </a:t>
            </a:r>
            <a:r>
              <a:rPr lang="en-US" sz="2400" dirty="0" err="1"/>
              <a:t>brodovi</a:t>
            </a:r>
            <a:r>
              <a:rPr lang="en-US" sz="2400" dirty="0"/>
              <a:t>, </a:t>
            </a:r>
            <a:r>
              <a:rPr lang="en-US" sz="2400" dirty="0" err="1"/>
              <a:t>vozovi</a:t>
            </a:r>
            <a:r>
              <a:rPr lang="en-US" sz="2400" dirty="0"/>
              <a:t>, </a:t>
            </a:r>
            <a:r>
              <a:rPr lang="en-US" sz="2400" dirty="0" err="1"/>
              <a:t>građevinska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poljoprivredna</a:t>
            </a:r>
            <a:r>
              <a:rPr lang="en-US" sz="2400" dirty="0"/>
              <a:t> </a:t>
            </a:r>
            <a:r>
              <a:rPr lang="en-US" sz="2400" dirty="0" err="1"/>
              <a:t>oprema</a:t>
            </a:r>
            <a:r>
              <a:rPr lang="en-US" sz="2400" dirty="0"/>
              <a:t>) </a:t>
            </a:r>
          </a:p>
          <a:p>
            <a:pPr marL="685800" lvl="1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stacionarni</a:t>
            </a:r>
            <a:r>
              <a:rPr lang="en-US" sz="2400" dirty="0"/>
              <a:t> (</a:t>
            </a:r>
            <a:r>
              <a:rPr lang="en-US" sz="2400" dirty="0" err="1"/>
              <a:t>elektrane</a:t>
            </a:r>
            <a:r>
              <a:rPr lang="en-US" sz="2400" dirty="0"/>
              <a:t>, </a:t>
            </a:r>
            <a:r>
              <a:rPr lang="en-US" sz="2400" dirty="0" err="1"/>
              <a:t>fabrike</a:t>
            </a:r>
            <a:r>
              <a:rPr lang="en-US" sz="2400" dirty="0"/>
              <a:t>, </a:t>
            </a:r>
            <a:r>
              <a:rPr lang="en-US" sz="2400" dirty="0" err="1"/>
              <a:t>rudnici</a:t>
            </a:r>
            <a:r>
              <a:rPr lang="en-US" sz="2400" dirty="0"/>
              <a:t>, </a:t>
            </a:r>
            <a:r>
              <a:rPr lang="en-US" sz="2400" dirty="0" err="1"/>
              <a:t>farme</a:t>
            </a:r>
            <a:r>
              <a:rPr lang="en-US" sz="2400" dirty="0"/>
              <a:t>, </a:t>
            </a:r>
            <a:r>
              <a:rPr lang="en-US" sz="2400" dirty="0" err="1"/>
              <a:t>mlekare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odlagališta</a:t>
            </a:r>
            <a:r>
              <a:rPr lang="en-US" sz="2400" dirty="0"/>
              <a:t> </a:t>
            </a:r>
            <a:r>
              <a:rPr lang="en-US" sz="2400" dirty="0" err="1"/>
              <a:t>otpada</a:t>
            </a:r>
            <a:r>
              <a:rPr lang="en-US" sz="2400" dirty="0"/>
              <a:t>).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30AFA1-3821-1476-C31D-110747E2D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951" y="0"/>
            <a:ext cx="3632049" cy="3662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6D8954-8387-A7B7-DBA5-55DCF5775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310" y="3662570"/>
            <a:ext cx="4811941" cy="319543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13A98E0-F2A3-D3A3-4FCA-8E89B86F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68" y="36512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Zagađenje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vazduha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0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AF1E98-FACE-4638-BF1D-52A68EF67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9C3FEC-9420-11DB-CC33-DC4318C1AF92}"/>
              </a:ext>
            </a:extLst>
          </p:cNvPr>
          <p:cNvSpPr txBox="1"/>
          <p:nvPr/>
        </p:nvSpPr>
        <p:spPr>
          <a:xfrm>
            <a:off x="8282" y="1831285"/>
            <a:ext cx="724753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Primese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se </a:t>
            </a:r>
            <a:r>
              <a:rPr lang="en-US" sz="2400" dirty="0" err="1"/>
              <a:t>emituju</a:t>
            </a:r>
            <a:r>
              <a:rPr lang="en-US" sz="2400" dirty="0"/>
              <a:t> po </a:t>
            </a:r>
            <a:r>
              <a:rPr lang="en-US" sz="2400" dirty="0" err="1"/>
              <a:t>svojoj</a:t>
            </a:r>
            <a:r>
              <a:rPr lang="en-US" sz="2400" dirty="0"/>
              <a:t> </a:t>
            </a:r>
            <a:r>
              <a:rPr lang="en-US" sz="2400" dirty="0" err="1"/>
              <a:t>strukturi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gasovite</a:t>
            </a:r>
            <a:r>
              <a:rPr lang="en-US" sz="2400" dirty="0"/>
              <a:t> - </a:t>
            </a:r>
            <a:r>
              <a:rPr lang="en-US" sz="2400" dirty="0" err="1"/>
              <a:t>gasovite</a:t>
            </a:r>
            <a:r>
              <a:rPr lang="en-US" sz="2400" dirty="0"/>
              <a:t> </a:t>
            </a:r>
            <a:r>
              <a:rPr lang="en-US" sz="2400" dirty="0" err="1"/>
              <a:t>supstance</a:t>
            </a:r>
            <a:r>
              <a:rPr lang="en-US" sz="2400" dirty="0"/>
              <a:t> </a:t>
            </a:r>
            <a:r>
              <a:rPr lang="en-US" sz="2400" dirty="0" err="1"/>
              <a:t>čine</a:t>
            </a:r>
            <a:r>
              <a:rPr lang="en-US" sz="2400" dirty="0"/>
              <a:t> 90% </a:t>
            </a:r>
            <a:r>
              <a:rPr lang="en-US" sz="2400" dirty="0" err="1"/>
              <a:t>primesa</a:t>
            </a:r>
            <a:r>
              <a:rPr lang="en-US" sz="2400" dirty="0"/>
              <a:t> (CO, CO2, </a:t>
            </a:r>
            <a:r>
              <a:rPr lang="en-US" sz="2400" dirty="0" err="1"/>
              <a:t>sumporna</a:t>
            </a:r>
            <a:r>
              <a:rPr lang="en-US" sz="2400" dirty="0"/>
              <a:t> </a:t>
            </a:r>
            <a:r>
              <a:rPr lang="en-US" sz="2400" dirty="0" err="1"/>
              <a:t>jedinjenja</a:t>
            </a:r>
            <a:r>
              <a:rPr lang="en-US" sz="2400" dirty="0"/>
              <a:t>, </a:t>
            </a:r>
            <a:r>
              <a:rPr lang="en-US" sz="2400" dirty="0" err="1"/>
              <a:t>azotni</a:t>
            </a:r>
            <a:r>
              <a:rPr lang="en-US" sz="2400" dirty="0"/>
              <a:t> </a:t>
            </a:r>
            <a:r>
              <a:rPr lang="en-US" sz="2400" dirty="0" err="1"/>
              <a:t>oksidi</a:t>
            </a:r>
            <a:r>
              <a:rPr lang="en-US" sz="2400" dirty="0"/>
              <a:t>, </a:t>
            </a:r>
            <a:r>
              <a:rPr lang="en-US" sz="2400" dirty="0" err="1"/>
              <a:t>organska</a:t>
            </a:r>
            <a:r>
              <a:rPr lang="en-US" sz="2400" dirty="0"/>
              <a:t> </a:t>
            </a:r>
            <a:r>
              <a:rPr lang="en-US" sz="2400" dirty="0" err="1"/>
              <a:t>jedinjenja</a:t>
            </a:r>
            <a:r>
              <a:rPr lang="en-US" sz="2400" dirty="0"/>
              <a:t>).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čvrste</a:t>
            </a:r>
            <a:r>
              <a:rPr lang="en-US" sz="2400" dirty="0"/>
              <a:t> - masa </a:t>
            </a:r>
            <a:r>
              <a:rPr lang="en-US" sz="2400" dirty="0" err="1"/>
              <a:t>čvrstih</a:t>
            </a:r>
            <a:r>
              <a:rPr lang="en-US" sz="2400" dirty="0"/>
              <a:t> </a:t>
            </a:r>
            <a:r>
              <a:rPr lang="en-US" sz="2400" dirty="0" err="1"/>
              <a:t>supstanci</a:t>
            </a:r>
            <a:r>
              <a:rPr lang="en-US" sz="2400" dirty="0"/>
              <a:t> u </a:t>
            </a:r>
            <a:r>
              <a:rPr lang="en-US" sz="2400" dirty="0" err="1"/>
              <a:t>primesama</a:t>
            </a:r>
            <a:r>
              <a:rPr lang="en-US" sz="2400" dirty="0"/>
              <a:t> je 10% (</a:t>
            </a:r>
            <a:r>
              <a:rPr lang="en-US" sz="2400" dirty="0" err="1"/>
              <a:t>prašina</a:t>
            </a:r>
            <a:r>
              <a:rPr lang="en-US" sz="2400" dirty="0"/>
              <a:t>, </a:t>
            </a:r>
            <a:r>
              <a:rPr lang="en-US" sz="2400" dirty="0" err="1"/>
              <a:t>teški</a:t>
            </a:r>
            <a:r>
              <a:rPr lang="en-US" sz="2400" dirty="0"/>
              <a:t> </a:t>
            </a:r>
            <a:r>
              <a:rPr lang="en-US" sz="2400" dirty="0" err="1"/>
              <a:t>metali</a:t>
            </a:r>
            <a:r>
              <a:rPr lang="en-US" sz="2400" dirty="0"/>
              <a:t>, </a:t>
            </a:r>
            <a:r>
              <a:rPr lang="en-US" sz="2400" dirty="0" err="1"/>
              <a:t>radioaktivne</a:t>
            </a:r>
            <a:r>
              <a:rPr lang="en-US" sz="2400" dirty="0"/>
              <a:t> </a:t>
            </a:r>
            <a:r>
              <a:rPr lang="en-US" sz="2400" dirty="0" err="1"/>
              <a:t>supstance</a:t>
            </a:r>
            <a:r>
              <a:rPr lang="en-US" sz="2400" dirty="0"/>
              <a:t>, </a:t>
            </a:r>
            <a:r>
              <a:rPr lang="en-US" sz="2400" dirty="0" err="1"/>
              <a:t>minerali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organska</a:t>
            </a:r>
            <a:r>
              <a:rPr lang="en-US" sz="2400" dirty="0"/>
              <a:t> </a:t>
            </a:r>
            <a:r>
              <a:rPr lang="en-US" sz="2400" dirty="0" err="1"/>
              <a:t>jedinjenja</a:t>
            </a:r>
            <a:r>
              <a:rPr lang="en-US" sz="2400" dirty="0"/>
              <a:t>).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tečne</a:t>
            </a:r>
            <a:r>
              <a:rPr lang="en-US" sz="2400" dirty="0"/>
              <a:t> - </a:t>
            </a:r>
            <a:r>
              <a:rPr lang="en-US" sz="2400" dirty="0" err="1"/>
              <a:t>tečne</a:t>
            </a:r>
            <a:r>
              <a:rPr lang="en-US" sz="2400" dirty="0"/>
              <a:t> </a:t>
            </a:r>
            <a:r>
              <a:rPr lang="en-US" sz="2400" dirty="0" err="1"/>
              <a:t>supstance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malo</a:t>
            </a:r>
            <a:r>
              <a:rPr lang="en-US" sz="2400" dirty="0"/>
              <a:t> </a:t>
            </a:r>
            <a:r>
              <a:rPr lang="en-US" sz="2400" dirty="0" err="1"/>
              <a:t>zastupljene</a:t>
            </a:r>
            <a:r>
              <a:rPr lang="en-US" sz="2400" dirty="0"/>
              <a:t> u </a:t>
            </a:r>
            <a:r>
              <a:rPr lang="en-US" sz="2400" dirty="0" err="1"/>
              <a:t>poređenju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gasnim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čvrstim</a:t>
            </a:r>
            <a:r>
              <a:rPr lang="en-US" sz="2400" dirty="0"/>
              <a:t> </a:t>
            </a:r>
            <a:r>
              <a:rPr lang="en-US" sz="2400" dirty="0" err="1"/>
              <a:t>primesama</a:t>
            </a:r>
            <a:r>
              <a:rPr lang="en-US" sz="2400" dirty="0"/>
              <a:t> (</a:t>
            </a:r>
            <a:r>
              <a:rPr lang="en-US" sz="2400" dirty="0" err="1"/>
              <a:t>sumporna</a:t>
            </a:r>
            <a:r>
              <a:rPr lang="en-US" sz="2400" dirty="0"/>
              <a:t> </a:t>
            </a:r>
            <a:r>
              <a:rPr lang="en-US" sz="2400" dirty="0" err="1"/>
              <a:t>kiselina</a:t>
            </a:r>
            <a:r>
              <a:rPr lang="en-US" sz="2400" dirty="0"/>
              <a:t>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9698F4-A094-3CF2-BE3A-E31DF8F14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951" y="0"/>
            <a:ext cx="3632049" cy="3662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80648C-37BB-8235-E7FC-960D58EA9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310" y="3662570"/>
            <a:ext cx="4811941" cy="319543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DF9318D-9BCC-5D8E-05F5-E7A0F9110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68" y="36512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Zagađenje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vazduha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6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632F06-9A51-816A-B163-34C5B8AD2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39F6B1-B1FC-3022-456B-9025647361A4}"/>
              </a:ext>
            </a:extLst>
          </p:cNvPr>
          <p:cNvSpPr txBox="1"/>
          <p:nvPr/>
        </p:nvSpPr>
        <p:spPr>
          <a:xfrm>
            <a:off x="8281" y="1831285"/>
            <a:ext cx="73717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Čestični</a:t>
            </a:r>
            <a:r>
              <a:rPr lang="en-US" sz="2400" dirty="0"/>
              <a:t> </a:t>
            </a:r>
            <a:r>
              <a:rPr lang="en-US" sz="2400" dirty="0" err="1"/>
              <a:t>zagađivači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sadržati</a:t>
            </a:r>
            <a:r>
              <a:rPr lang="en-US" sz="2400" dirty="0"/>
              <a:t> </a:t>
            </a:r>
            <a:r>
              <a:rPr lang="en-US" sz="2400" dirty="0" err="1"/>
              <a:t>čvrste</a:t>
            </a:r>
            <a:r>
              <a:rPr lang="en-US" sz="2400" dirty="0"/>
              <a:t> </a:t>
            </a:r>
            <a:r>
              <a:rPr lang="en-US" sz="2400" dirty="0" err="1"/>
              <a:t>čestice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kondenzovane</a:t>
            </a:r>
            <a:r>
              <a:rPr lang="en-US" sz="2400" dirty="0"/>
              <a:t> </a:t>
            </a:r>
            <a:r>
              <a:rPr lang="en-US" sz="2400" dirty="0" err="1"/>
              <a:t>gasovite</a:t>
            </a:r>
            <a:r>
              <a:rPr lang="en-US" sz="2400" dirty="0"/>
              <a:t> </a:t>
            </a:r>
            <a:r>
              <a:rPr lang="en-US" sz="2400" dirty="0" err="1"/>
              <a:t>supstance</a:t>
            </a:r>
            <a:r>
              <a:rPr lang="en-US" sz="2400" dirty="0"/>
              <a:t>. </a:t>
            </a:r>
            <a:r>
              <a:rPr lang="en-US" sz="2400" dirty="0" err="1"/>
              <a:t>Čestice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se </a:t>
            </a:r>
            <a:r>
              <a:rPr lang="en-US" sz="2400" dirty="0" err="1"/>
              <a:t>nalaze</a:t>
            </a:r>
            <a:r>
              <a:rPr lang="en-US" sz="2400" dirty="0"/>
              <a:t> u </a:t>
            </a:r>
            <a:r>
              <a:rPr lang="en-US" sz="2400" dirty="0" err="1"/>
              <a:t>aerosolima</a:t>
            </a:r>
            <a:r>
              <a:rPr lang="en-US" sz="2400" dirty="0"/>
              <a:t> </a:t>
            </a:r>
            <a:r>
              <a:rPr lang="en-US" sz="2400" dirty="0" err="1"/>
              <a:t>imaju</a:t>
            </a:r>
            <a:r>
              <a:rPr lang="en-US" sz="2400" dirty="0"/>
              <a:t> </a:t>
            </a:r>
            <a:r>
              <a:rPr lang="en-US" sz="2400" dirty="0" err="1"/>
              <a:t>definisanu</a:t>
            </a:r>
            <a:r>
              <a:rPr lang="en-US" sz="2400" dirty="0"/>
              <a:t> </a:t>
            </a:r>
            <a:r>
              <a:rPr lang="en-US" sz="2400" dirty="0" err="1"/>
              <a:t>donju</a:t>
            </a:r>
            <a:r>
              <a:rPr lang="en-US" sz="2400" dirty="0"/>
              <a:t> (0,001µm)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gornju</a:t>
            </a:r>
            <a:r>
              <a:rPr lang="en-US" sz="2400" dirty="0"/>
              <a:t> </a:t>
            </a:r>
            <a:r>
              <a:rPr lang="en-US" sz="2400" dirty="0" err="1"/>
              <a:t>granicu</a:t>
            </a:r>
            <a:r>
              <a:rPr lang="en-US" sz="2400" dirty="0"/>
              <a:t> (100µm) </a:t>
            </a:r>
            <a:r>
              <a:rPr lang="en-US" sz="2400" dirty="0" err="1"/>
              <a:t>veličine</a:t>
            </a:r>
            <a:r>
              <a:rPr lang="en-US" sz="2400" dirty="0"/>
              <a:t> </a:t>
            </a:r>
            <a:r>
              <a:rPr lang="en-US" sz="2400" dirty="0" err="1"/>
              <a:t>čestice</a:t>
            </a:r>
            <a:r>
              <a:rPr lang="en-US" sz="240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Čestični</a:t>
            </a:r>
            <a:r>
              <a:rPr lang="en-US" sz="2400" dirty="0"/>
              <a:t> </a:t>
            </a:r>
            <a:r>
              <a:rPr lang="en-US" sz="2400" dirty="0" err="1"/>
              <a:t>zagađivači</a:t>
            </a:r>
            <a:r>
              <a:rPr lang="en-US" sz="2400" dirty="0"/>
              <a:t> (PM) </a:t>
            </a:r>
            <a:r>
              <a:rPr lang="en-US" sz="2400" dirty="0" err="1"/>
              <a:t>gradskog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 </a:t>
            </a:r>
            <a:r>
              <a:rPr lang="en-US" sz="2400" dirty="0" err="1"/>
              <a:t>grupisani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u tri </a:t>
            </a:r>
            <a:r>
              <a:rPr lang="en-US" sz="2400" dirty="0" err="1"/>
              <a:t>grupe</a:t>
            </a:r>
            <a:r>
              <a:rPr lang="en-US" sz="2400" dirty="0"/>
              <a:t>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ultrafine </a:t>
            </a:r>
            <a:r>
              <a:rPr lang="en-US" sz="2400" dirty="0" err="1"/>
              <a:t>čestice</a:t>
            </a:r>
            <a:r>
              <a:rPr lang="en-US" sz="2400" dirty="0"/>
              <a:t> (</a:t>
            </a:r>
            <a:r>
              <a:rPr lang="en-US" sz="2400" dirty="0" err="1"/>
              <a:t>prečnik</a:t>
            </a:r>
            <a:r>
              <a:rPr lang="en-US" sz="2400" dirty="0"/>
              <a:t> &lt;0,1 µm),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fine </a:t>
            </a:r>
            <a:r>
              <a:rPr lang="en-US" sz="2400" dirty="0" err="1"/>
              <a:t>čestice</a:t>
            </a:r>
            <a:r>
              <a:rPr lang="en-US" sz="2400" dirty="0"/>
              <a:t> (</a:t>
            </a:r>
            <a:r>
              <a:rPr lang="en-US" sz="2400" dirty="0" err="1"/>
              <a:t>prečnik</a:t>
            </a:r>
            <a:r>
              <a:rPr lang="en-US" sz="2400" dirty="0"/>
              <a:t> u </a:t>
            </a:r>
            <a:r>
              <a:rPr lang="en-US" sz="2400" dirty="0" err="1"/>
              <a:t>rasponu</a:t>
            </a:r>
            <a:r>
              <a:rPr lang="en-US" sz="2400" dirty="0"/>
              <a:t> od 0,1 µm do 2,5 µm)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grube</a:t>
            </a:r>
            <a:r>
              <a:rPr lang="en-US" sz="2400" dirty="0"/>
              <a:t> </a:t>
            </a:r>
            <a:r>
              <a:rPr lang="en-US" sz="2400" dirty="0" err="1"/>
              <a:t>čestice</a:t>
            </a:r>
            <a:r>
              <a:rPr lang="en-US" sz="2400" dirty="0"/>
              <a:t> (</a:t>
            </a:r>
            <a:r>
              <a:rPr lang="en-US" sz="2400" dirty="0" err="1"/>
              <a:t>prečnik</a:t>
            </a:r>
            <a:r>
              <a:rPr lang="en-US" sz="2400" dirty="0"/>
              <a:t> &gt; 2,5 µm).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EAF65F-6CE0-773B-9862-DF2A057BF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951" y="0"/>
            <a:ext cx="3632049" cy="3662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54FAAA-B6DF-9203-BBE8-4C61771BB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310" y="3662570"/>
            <a:ext cx="4811941" cy="319543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00BE36C-D7F6-60CE-58F7-F04EF58B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68" y="36512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Zagađenje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vazduha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1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EE32E5E-C3A0-5589-7425-7B5345C86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29EA98-BC15-AC6E-841A-9EFA5B080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Meteorološki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parametri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Smer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vetra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DD6519-783B-97AB-13AE-A12B0481C921}"/>
              </a:ext>
            </a:extLst>
          </p:cNvPr>
          <p:cNvSpPr txBox="1"/>
          <p:nvPr/>
        </p:nvSpPr>
        <p:spPr>
          <a:xfrm>
            <a:off x="636103" y="2096261"/>
            <a:ext cx="6665844" cy="3264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Smer</a:t>
            </a:r>
            <a:r>
              <a:rPr lang="en-US" sz="2400" dirty="0"/>
              <a:t> </a:t>
            </a:r>
            <a:r>
              <a:rPr lang="en-US" sz="2400" dirty="0" err="1"/>
              <a:t>transporta</a:t>
            </a:r>
            <a:r>
              <a:rPr lang="en-US" sz="2400" dirty="0"/>
              <a:t> </a:t>
            </a:r>
            <a:r>
              <a:rPr lang="en-US" sz="2400" dirty="0" err="1"/>
              <a:t>zagađivača</a:t>
            </a:r>
            <a:r>
              <a:rPr lang="en-US" sz="2400" dirty="0"/>
              <a:t> pre </a:t>
            </a:r>
            <a:r>
              <a:rPr lang="en-US" sz="2400" dirty="0" err="1"/>
              <a:t>svega</a:t>
            </a:r>
            <a:r>
              <a:rPr lang="en-US" sz="2400" dirty="0"/>
              <a:t> </a:t>
            </a:r>
            <a:r>
              <a:rPr lang="en-US" sz="2400" dirty="0" err="1"/>
              <a:t>zavisi</a:t>
            </a:r>
            <a:r>
              <a:rPr lang="en-US" sz="2400" dirty="0"/>
              <a:t> od </a:t>
            </a:r>
            <a:r>
              <a:rPr lang="en-US" sz="2400" dirty="0" err="1"/>
              <a:t>smera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izvoru</a:t>
            </a:r>
            <a:r>
              <a:rPr lang="en-US" sz="2400" dirty="0"/>
              <a:t>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Smer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 se </a:t>
            </a:r>
            <a:r>
              <a:rPr lang="en-US" sz="2400" dirty="0" err="1"/>
              <a:t>menja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visinom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ovo</a:t>
            </a:r>
            <a:r>
              <a:rPr lang="en-US" sz="2400" dirty="0"/>
              <a:t> je </a:t>
            </a:r>
            <a:r>
              <a:rPr lang="en-US" sz="2400" dirty="0" err="1"/>
              <a:t>posebno</a:t>
            </a:r>
            <a:r>
              <a:rPr lang="en-US" sz="2400" dirty="0"/>
              <a:t> </a:t>
            </a:r>
            <a:r>
              <a:rPr lang="en-US" sz="2400" dirty="0" err="1"/>
              <a:t>bitno</a:t>
            </a:r>
            <a:r>
              <a:rPr lang="en-US" sz="2400" dirty="0"/>
              <a:t> </a:t>
            </a:r>
            <a:r>
              <a:rPr lang="en-US" sz="2400" dirty="0" err="1"/>
              <a:t>blizu</a:t>
            </a:r>
            <a:r>
              <a:rPr lang="en-US" sz="2400" dirty="0"/>
              <a:t> </a:t>
            </a:r>
            <a:r>
              <a:rPr lang="en-US" sz="2400" dirty="0" err="1"/>
              <a:t>tla</a:t>
            </a:r>
            <a:r>
              <a:rPr lang="en-US" sz="2400" dirty="0"/>
              <a:t>, </a:t>
            </a:r>
            <a:r>
              <a:rPr lang="en-US" sz="2400" dirty="0" err="1"/>
              <a:t>pošto</a:t>
            </a:r>
            <a:r>
              <a:rPr lang="en-US" sz="2400" dirty="0"/>
              <a:t> </a:t>
            </a:r>
            <a:r>
              <a:rPr lang="en-US" sz="2400" dirty="0" err="1"/>
              <a:t>direktno</a:t>
            </a:r>
            <a:r>
              <a:rPr lang="en-US" sz="2400" dirty="0"/>
              <a:t> </a:t>
            </a:r>
            <a:r>
              <a:rPr lang="en-US" sz="2400" dirty="0" err="1"/>
              <a:t>utiče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vazduh</a:t>
            </a:r>
            <a:r>
              <a:rPr lang="en-US" sz="2400" dirty="0"/>
              <a:t> koji </a:t>
            </a:r>
            <a:r>
              <a:rPr lang="en-US" sz="2400" dirty="0" err="1"/>
              <a:t>čovek</a:t>
            </a:r>
            <a:r>
              <a:rPr lang="en-US" sz="2400" dirty="0"/>
              <a:t> </a:t>
            </a:r>
            <a:r>
              <a:rPr lang="en-US" sz="2400" dirty="0" err="1"/>
              <a:t>udiše</a:t>
            </a:r>
            <a:r>
              <a:rPr lang="en-US" sz="2400" dirty="0"/>
              <a:t>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CAF1B6-4ABE-D88B-900F-4D42C20AD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5774"/>
          <a:stretch/>
        </p:blipFill>
        <p:spPr>
          <a:xfrm>
            <a:off x="8160025" y="2096261"/>
            <a:ext cx="3193775" cy="334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8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400AC0-3045-D2DC-6533-E1AF81DB9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9F5C4-0165-48D5-D943-905AD1C3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Meteorološki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parametri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Brzina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vetra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0C9D21-94D0-38EC-14CF-98047A18D79A}"/>
              </a:ext>
            </a:extLst>
          </p:cNvPr>
          <p:cNvSpPr txBox="1"/>
          <p:nvPr/>
        </p:nvSpPr>
        <p:spPr>
          <a:xfrm>
            <a:off x="587237" y="1584260"/>
            <a:ext cx="10766563" cy="4314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Brzina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različite</a:t>
            </a:r>
            <a:r>
              <a:rPr lang="en-US" sz="2400" dirty="0"/>
              <a:t> </a:t>
            </a:r>
            <a:r>
              <a:rPr lang="en-US" sz="2400" dirty="0" err="1"/>
              <a:t>načine</a:t>
            </a:r>
            <a:r>
              <a:rPr lang="en-US" sz="2400" dirty="0"/>
              <a:t> </a:t>
            </a:r>
            <a:r>
              <a:rPr lang="en-US" sz="2400" dirty="0" err="1"/>
              <a:t>utiče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disperziju</a:t>
            </a:r>
            <a:r>
              <a:rPr lang="en-US" sz="2400" dirty="0"/>
              <a:t> </a:t>
            </a:r>
            <a:r>
              <a:rPr lang="en-US" sz="2400" dirty="0" err="1"/>
              <a:t>polutanata</a:t>
            </a:r>
            <a:r>
              <a:rPr lang="en-US" sz="2400" dirty="0"/>
              <a:t> u </a:t>
            </a:r>
            <a:r>
              <a:rPr lang="en-US" sz="2400" dirty="0" err="1"/>
              <a:t>atmosferi</a:t>
            </a:r>
            <a:r>
              <a:rPr lang="en-US" sz="2400" dirty="0"/>
              <a:t>. </a:t>
            </a:r>
            <a:r>
              <a:rPr lang="en-US" sz="2400" dirty="0" err="1"/>
              <a:t>Što</a:t>
            </a:r>
            <a:r>
              <a:rPr lang="en-US" sz="2400" dirty="0"/>
              <a:t> je </a:t>
            </a:r>
            <a:r>
              <a:rPr lang="en-US" sz="2400" dirty="0" err="1"/>
              <a:t>veća</a:t>
            </a:r>
            <a:r>
              <a:rPr lang="en-US" sz="2400" dirty="0"/>
              <a:t> </a:t>
            </a:r>
            <a:r>
              <a:rPr lang="en-US" sz="2400" dirty="0" err="1"/>
              <a:t>brzina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, to </a:t>
            </a:r>
            <a:r>
              <a:rPr lang="en-US" sz="2400" dirty="0" err="1"/>
              <a:t>će</a:t>
            </a:r>
            <a:r>
              <a:rPr lang="en-US" sz="2400" dirty="0"/>
              <a:t> </a:t>
            </a:r>
            <a:r>
              <a:rPr lang="en-US" sz="2400" dirty="0" err="1"/>
              <a:t>koncentracija</a:t>
            </a:r>
            <a:r>
              <a:rPr lang="en-US" sz="2400" dirty="0"/>
              <a:t> </a:t>
            </a:r>
            <a:r>
              <a:rPr lang="en-US" sz="2400" dirty="0" err="1"/>
              <a:t>zagađivača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niža</a:t>
            </a:r>
            <a:r>
              <a:rPr lang="en-US" sz="2400" dirty="0"/>
              <a:t>. </a:t>
            </a:r>
            <a:r>
              <a:rPr lang="en-US" sz="2400" dirty="0" err="1"/>
              <a:t>Brzina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 se </a:t>
            </a:r>
            <a:r>
              <a:rPr lang="en-US" sz="2400" dirty="0" err="1"/>
              <a:t>povećava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visinom</a:t>
            </a:r>
            <a:r>
              <a:rPr lang="en-US" sz="2400" dirty="0"/>
              <a:t>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gde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:</a:t>
            </a:r>
          </a:p>
          <a:p>
            <a:pPr marL="685800" lvl="1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u(z) - </a:t>
            </a:r>
            <a:r>
              <a:rPr lang="en-US" sz="2400" dirty="0" err="1"/>
              <a:t>brzina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visini</a:t>
            </a:r>
            <a:r>
              <a:rPr lang="en-US" sz="2400" dirty="0"/>
              <a:t> z,</a:t>
            </a:r>
          </a:p>
          <a:p>
            <a:pPr marL="685800" lvl="1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u0 - </a:t>
            </a:r>
            <a:r>
              <a:rPr lang="en-US" sz="2400" dirty="0" err="1"/>
              <a:t>brzina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 </a:t>
            </a:r>
            <a:r>
              <a:rPr lang="en-US" sz="2400" dirty="0" err="1"/>
              <a:t>izmerena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visini</a:t>
            </a:r>
            <a:r>
              <a:rPr lang="en-US" sz="2400" dirty="0"/>
              <a:t> z0 </a:t>
            </a:r>
          </a:p>
          <a:p>
            <a:pPr marL="685800" lvl="1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 – </a:t>
            </a:r>
            <a:r>
              <a:rPr lang="en-US" sz="2400" dirty="0" err="1"/>
              <a:t>eksponent</a:t>
            </a:r>
            <a:r>
              <a:rPr lang="en-US" sz="2400" dirty="0"/>
              <a:t> koji </a:t>
            </a:r>
            <a:r>
              <a:rPr lang="en-US" sz="2400" dirty="0" err="1"/>
              <a:t>zavisi</a:t>
            </a:r>
            <a:r>
              <a:rPr lang="en-US" sz="2400" dirty="0"/>
              <a:t> od </a:t>
            </a:r>
            <a:r>
              <a:rPr lang="en-US" sz="2400" dirty="0" err="1"/>
              <a:t>stabilnosti</a:t>
            </a:r>
            <a:r>
              <a:rPr lang="en-US" sz="2400" dirty="0"/>
              <a:t> </a:t>
            </a:r>
            <a:r>
              <a:rPr lang="en-US" sz="2400" dirty="0" err="1"/>
              <a:t>atmosfere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karaktera</a:t>
            </a:r>
            <a:r>
              <a:rPr lang="en-US" sz="2400" dirty="0"/>
              <a:t> </a:t>
            </a:r>
            <a:r>
              <a:rPr lang="en-US" sz="2400" dirty="0" err="1"/>
              <a:t>reljefa</a:t>
            </a:r>
            <a:r>
              <a:rPr lang="en-US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xmlns="" id="{F84E248B-A816-F9ED-FBBF-10A1FBE424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946714"/>
                  </p:ext>
                </p:extLst>
              </p:nvPr>
            </p:nvGraphicFramePr>
            <p:xfrm>
              <a:off x="2903442" y="3252255"/>
              <a:ext cx="6385115" cy="701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85115">
                      <a:extLst>
                        <a:ext uri="{9D8B030D-6E8A-4147-A177-3AD203B41FA5}">
                          <a16:colId xmlns:a16="http://schemas.microsoft.com/office/drawing/2014/main" xmlns="" val="1090478562"/>
                        </a:ext>
                      </a:extLst>
                    </a:gridCol>
                  </a:tblGrid>
                  <a:tr h="6885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RS" sz="2400">
                                    <a:effectLst/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sr-Latn-RS" sz="2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sr-Latn-R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fName>
                                  <m:e>
                                    <m:r>
                                      <a:rPr lang="sr-Latn-R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sr-Latn-RS" sz="2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R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sr-Latn-R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sr-Latn-RS" sz="2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R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sr-Latn-R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sr-Latn-R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sr-Latn-R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Latn-R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sr-Latn-R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p>
                                    </m:sSup>
                                  </m:e>
                                </m:func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6594000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84E248B-A816-F9ED-FBBF-10A1FBE424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946714"/>
                  </p:ext>
                </p:extLst>
              </p:nvPr>
            </p:nvGraphicFramePr>
            <p:xfrm>
              <a:off x="2903442" y="3252255"/>
              <a:ext cx="6385115" cy="701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85115">
                      <a:extLst>
                        <a:ext uri="{9D8B030D-6E8A-4147-A177-3AD203B41FA5}">
                          <a16:colId xmlns:a16="http://schemas.microsoft.com/office/drawing/2014/main" val="1090478562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5" t="-862" r="-38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940005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52441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1724</Words>
  <Application>Microsoft Office PowerPoint</Application>
  <PresentationFormat>Widescreen</PresentationFormat>
  <Paragraphs>240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Office Theme</vt:lpstr>
      <vt:lpstr>ADMS 6</vt:lpstr>
      <vt:lpstr>PowerPoint Presentation</vt:lpstr>
      <vt:lpstr>Značaj analize zagađenja vazduha</vt:lpstr>
      <vt:lpstr>Zagađenje vazduha</vt:lpstr>
      <vt:lpstr>Zagađenje vazduha</vt:lpstr>
      <vt:lpstr>Zagađenje vazduha</vt:lpstr>
      <vt:lpstr>Zagađenje vazduha</vt:lpstr>
      <vt:lpstr>Meteorološki parametri – Smer vetra</vt:lpstr>
      <vt:lpstr>Meteorološki parametri – Brzina vetra</vt:lpstr>
      <vt:lpstr>Meteorološki parametri – Brzina vetra</vt:lpstr>
      <vt:lpstr>Meteorološki parametri – Atmosferska stabilnost</vt:lpstr>
      <vt:lpstr>Meteorološki parametri – Atmosferska stabilnost</vt:lpstr>
      <vt:lpstr>Transport zagađivača</vt:lpstr>
      <vt:lpstr>Transport zagađivača</vt:lpstr>
      <vt:lpstr>Transport zagađivača</vt:lpstr>
      <vt:lpstr>Značaj analize zagađenja vazduha</vt:lpstr>
      <vt:lpstr>Značaj analize zagađenja vazduha</vt:lpstr>
      <vt:lpstr>Modeliranje zagađenja</vt:lpstr>
      <vt:lpstr>Modeliranje zagađenja</vt:lpstr>
      <vt:lpstr>Modeliranje zagađenja</vt:lpstr>
      <vt:lpstr>Deterministički modeli</vt:lpstr>
      <vt:lpstr>Deterministički modeli</vt:lpstr>
      <vt:lpstr>Deterministički modeli</vt:lpstr>
      <vt:lpstr>Deterministički modeli</vt:lpstr>
      <vt:lpstr>Deterministički modeli</vt:lpstr>
      <vt:lpstr>Deterministički modeli</vt:lpstr>
      <vt:lpstr>PowerPoint Presentation</vt:lpstr>
      <vt:lpstr>Dostupni softveri</vt:lpstr>
      <vt:lpstr>ADMS 6</vt:lpstr>
      <vt:lpstr>ADMS 6 – Osnovni koraci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ADMS Obuka</dc:title>
  <dc:creator>Aleksandra Vulović</dc:creator>
  <cp:lastModifiedBy>User-1</cp:lastModifiedBy>
  <cp:revision>8</cp:revision>
  <dcterms:created xsi:type="dcterms:W3CDTF">2023-08-11T15:37:17Z</dcterms:created>
  <dcterms:modified xsi:type="dcterms:W3CDTF">2024-02-08T09:54:32Z</dcterms:modified>
</cp:coreProperties>
</file>