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96" r:id="rId1"/>
  </p:sldMasterIdLst>
  <p:notesMasterIdLst>
    <p:notesMasterId r:id="rId44"/>
  </p:notesMasterIdLst>
  <p:handoutMasterIdLst>
    <p:handoutMasterId r:id="rId45"/>
  </p:handoutMasterIdLst>
  <p:sldIdLst>
    <p:sldId id="655" r:id="rId2"/>
    <p:sldId id="572" r:id="rId3"/>
    <p:sldId id="654" r:id="rId4"/>
    <p:sldId id="573" r:id="rId5"/>
    <p:sldId id="617" r:id="rId6"/>
    <p:sldId id="642" r:id="rId7"/>
    <p:sldId id="643" r:id="rId8"/>
    <p:sldId id="644" r:id="rId9"/>
    <p:sldId id="645" r:id="rId10"/>
    <p:sldId id="646" r:id="rId11"/>
    <p:sldId id="647" r:id="rId12"/>
    <p:sldId id="648" r:id="rId13"/>
    <p:sldId id="575" r:id="rId14"/>
    <p:sldId id="576" r:id="rId15"/>
    <p:sldId id="636" r:id="rId16"/>
    <p:sldId id="577" r:id="rId17"/>
    <p:sldId id="578" r:id="rId18"/>
    <p:sldId id="626" r:id="rId19"/>
    <p:sldId id="627" r:id="rId20"/>
    <p:sldId id="628" r:id="rId21"/>
    <p:sldId id="579" r:id="rId22"/>
    <p:sldId id="580" r:id="rId23"/>
    <p:sldId id="581" r:id="rId24"/>
    <p:sldId id="582" r:id="rId25"/>
    <p:sldId id="583" r:id="rId26"/>
    <p:sldId id="584" r:id="rId27"/>
    <p:sldId id="585" r:id="rId28"/>
    <p:sldId id="586" r:id="rId29"/>
    <p:sldId id="587" r:id="rId30"/>
    <p:sldId id="588" r:id="rId31"/>
    <p:sldId id="589" r:id="rId32"/>
    <p:sldId id="637" r:id="rId33"/>
    <p:sldId id="638" r:id="rId34"/>
    <p:sldId id="639" r:id="rId35"/>
    <p:sldId id="640" r:id="rId36"/>
    <p:sldId id="590" r:id="rId37"/>
    <p:sldId id="591" r:id="rId38"/>
    <p:sldId id="592" r:id="rId39"/>
    <p:sldId id="593" r:id="rId40"/>
    <p:sldId id="594" r:id="rId41"/>
    <p:sldId id="595" r:id="rId42"/>
    <p:sldId id="596" r:id="rId43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00FF"/>
    <a:srgbClr val="FF0000"/>
    <a:srgbClr val="00FF00"/>
    <a:srgbClr val="A20000"/>
    <a:srgbClr val="008000"/>
    <a:srgbClr val="82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5" autoAdjust="0"/>
    <p:restoredTop sz="91738" autoAdjust="0"/>
  </p:normalViewPr>
  <p:slideViewPr>
    <p:cSldViewPr>
      <p:cViewPr varScale="1">
        <p:scale>
          <a:sx n="64" d="100"/>
          <a:sy n="64" d="100"/>
        </p:scale>
        <p:origin x="13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214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0874BDB-1BC7-4D03-B5AB-DC8E570EA6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2716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675B37E-12E1-48F3-B6A9-2FAC24F10D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0646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C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841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AAF77C-F788-44D7-BB07-272228D6ACA8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568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C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435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endParaRPr lang="sr-Cyrl-CS" altLang="en-US" smtClean="0">
              <a:latin typeface="Times New Roman" panose="02020603050405020304" pitchFamily="18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355344-8E51-4776-9D97-041301D7E36F}" type="slidenum">
              <a:rPr lang="sr-Cyrl-CS" altLang="en-US"/>
              <a:pPr>
                <a:spcBef>
                  <a:spcPct val="0"/>
                </a:spcBef>
              </a:pPr>
              <a:t>30</a:t>
            </a:fld>
            <a:endParaRPr lang="sr-Cyrl-CS" altLang="en-US"/>
          </a:p>
        </p:txBody>
      </p:sp>
    </p:spTree>
    <p:extLst>
      <p:ext uri="{BB962C8B-B14F-4D97-AF65-F5344CB8AC3E}">
        <p14:creationId xmlns:p14="http://schemas.microsoft.com/office/powerpoint/2010/main" val="3251084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endParaRPr lang="sr-Cyrl-CS" altLang="en-US" smtClean="0">
              <a:latin typeface="Times New Roman" panose="02020603050405020304" pitchFamily="18" charset="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C22613-2F45-4773-97B1-30A87222BA2D}" type="slidenum">
              <a:rPr lang="sr-Cyrl-CS" altLang="en-US"/>
              <a:pPr>
                <a:spcBef>
                  <a:spcPct val="0"/>
                </a:spcBef>
              </a:pPr>
              <a:t>31</a:t>
            </a:fld>
            <a:endParaRPr lang="sr-Cyrl-CS" altLang="en-US"/>
          </a:p>
        </p:txBody>
      </p:sp>
    </p:spTree>
    <p:extLst>
      <p:ext uri="{BB962C8B-B14F-4D97-AF65-F5344CB8AC3E}">
        <p14:creationId xmlns:p14="http://schemas.microsoft.com/office/powerpoint/2010/main" val="2057087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Cyrl-CS" altLang="en-US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/>
            <a:endParaRPr lang="sr-Latn-CS" altLang="en-US" smtClean="0">
              <a:latin typeface="Arial" panose="020B0604020202020204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5EE487-47A2-4AC2-84FF-C0104A895EC2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4116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28E047-C147-417E-AB40-F5ABEE762E3E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en-US" sz="10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016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9F2748-36F3-4A33-96F0-ECED3CA26308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568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C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671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sr-Cyrl-CS" altLang="en-US" smtClean="0">
                <a:latin typeface="Times New Roman" panose="02020603050405020304" pitchFamily="18" charset="0"/>
              </a:rPr>
              <a:t> Унос података о ентитетима симулације се врши коришћењем ВИСТА модула који садржи велики број опција за моделовање стварног света у симулационом софтверу </a:t>
            </a:r>
            <a:r>
              <a:rPr lang="en-US" altLang="en-US" smtClean="0">
                <a:latin typeface="Times New Roman" panose="02020603050405020304" pitchFamily="18" charset="0"/>
              </a:rPr>
              <a:t>JCATS</a:t>
            </a:r>
            <a:r>
              <a:rPr lang="sr-Cyrl-CS" altLang="en-US" smtClean="0">
                <a:latin typeface="Times New Roman" panose="02020603050405020304" pitchFamily="18" charset="0"/>
              </a:rPr>
              <a:t>. (КЛИК)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r-Cyrl-CS" altLang="en-US" smtClean="0">
                <a:latin typeface="Times New Roman" panose="02020603050405020304" pitchFamily="18" charset="0"/>
              </a:rPr>
              <a:t> Најбитније опције за уношење података о ентитетима симулације чине менији </a:t>
            </a:r>
            <a:r>
              <a:rPr lang="sr-Latn-CS" altLang="en-US" smtClean="0">
                <a:latin typeface="Times New Roman" panose="02020603050405020304" pitchFamily="18" charset="0"/>
              </a:rPr>
              <a:t>Weapons (</a:t>
            </a:r>
            <a:r>
              <a:rPr lang="sr-Cyrl-CS" altLang="en-US" smtClean="0">
                <a:latin typeface="Times New Roman" panose="02020603050405020304" pitchFamily="18" charset="0"/>
              </a:rPr>
              <a:t>наоружање</a:t>
            </a:r>
            <a:r>
              <a:rPr lang="sr-Latn-CS" altLang="en-US" smtClean="0">
                <a:latin typeface="Times New Roman" panose="02020603050405020304" pitchFamily="18" charset="0"/>
              </a:rPr>
              <a:t>)</a:t>
            </a:r>
            <a:r>
              <a:rPr lang="sr-Cyrl-CS" altLang="en-US" smtClean="0">
                <a:latin typeface="Times New Roman" panose="02020603050405020304" pitchFamily="18" charset="0"/>
              </a:rPr>
              <a:t> и </a:t>
            </a:r>
            <a:r>
              <a:rPr lang="sr-Latn-CS" altLang="en-US" smtClean="0">
                <a:latin typeface="Times New Roman" panose="02020603050405020304" pitchFamily="18" charset="0"/>
              </a:rPr>
              <a:t>Munitions (</a:t>
            </a:r>
            <a:r>
              <a:rPr lang="sr-Cyrl-CS" altLang="en-US" smtClean="0">
                <a:latin typeface="Times New Roman" panose="02020603050405020304" pitchFamily="18" charset="0"/>
              </a:rPr>
              <a:t>муниција</a:t>
            </a:r>
            <a:r>
              <a:rPr lang="sr-Latn-CS" altLang="en-US" smtClean="0">
                <a:latin typeface="Times New Roman" panose="02020603050405020304" pitchFamily="18" charset="0"/>
              </a:rPr>
              <a:t>)</a:t>
            </a:r>
            <a:r>
              <a:rPr lang="sr-Cyrl-CS" altLang="en-US" smtClean="0">
                <a:latin typeface="Times New Roman" panose="02020603050405020304" pitchFamily="18" charset="0"/>
              </a:rPr>
              <a:t>, помоћу којих моделујемо наоружање и муницију. (КЛИК)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r-Cyrl-CS" altLang="en-US" smtClean="0">
                <a:latin typeface="Times New Roman" panose="02020603050405020304" pitchFamily="18" charset="0"/>
              </a:rPr>
              <a:t> Као и мени </a:t>
            </a:r>
            <a:r>
              <a:rPr lang="sr-Latn-CS" altLang="en-US" smtClean="0">
                <a:latin typeface="Times New Roman" panose="02020603050405020304" pitchFamily="18" charset="0"/>
              </a:rPr>
              <a:t>Systems (</a:t>
            </a:r>
            <a:r>
              <a:rPr lang="sr-Cyrl-CS" altLang="en-US" smtClean="0">
                <a:latin typeface="Times New Roman" panose="02020603050405020304" pitchFamily="18" charset="0"/>
              </a:rPr>
              <a:t>системи</a:t>
            </a:r>
            <a:r>
              <a:rPr lang="sr-Latn-CS" altLang="en-US" smtClean="0">
                <a:latin typeface="Times New Roman" panose="02020603050405020304" pitchFamily="18" charset="0"/>
              </a:rPr>
              <a:t>)</a:t>
            </a:r>
            <a:r>
              <a:rPr lang="sr-Cyrl-CS" altLang="en-US" smtClean="0">
                <a:latin typeface="Times New Roman" panose="02020603050405020304" pitchFamily="18" charset="0"/>
              </a:rPr>
              <a:t> помоћу којих моделујемо системе као што су војник, оруђе, возило, авион... (КЛИК)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r-Cyrl-CS" altLang="en-US" smtClean="0">
                <a:latin typeface="Times New Roman" panose="02020603050405020304" pitchFamily="18" charset="0"/>
              </a:rPr>
              <a:t> Након моделовања муниције, наоружања и система, генеришемо јединице које сачињавају једну од страна у симулацији. (КЛИК)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r-Cyrl-CS" altLang="en-US" smtClean="0">
                <a:latin typeface="Times New Roman" panose="02020603050405020304" pitchFamily="18" charset="0"/>
              </a:rPr>
              <a:t> Помоћу великог броја опција у едитору система дефинишемо карактеристике система, нпр. симбол система, класу система (возило, официр, тенк, летелица...) (КЛИК)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r-Cyrl-CS" altLang="en-US" smtClean="0">
                <a:latin typeface="Times New Roman" panose="02020603050405020304" pitchFamily="18" charset="0"/>
              </a:rPr>
              <a:t> Картицом </a:t>
            </a:r>
            <a:r>
              <a:rPr lang="en-US" altLang="en-US" smtClean="0">
                <a:latin typeface="Times New Roman" panose="02020603050405020304" pitchFamily="18" charset="0"/>
              </a:rPr>
              <a:t>Stations </a:t>
            </a:r>
            <a:r>
              <a:rPr lang="sr-Cyrl-CS" altLang="en-US" smtClean="0">
                <a:latin typeface="Times New Roman" panose="02020603050405020304" pitchFamily="18" charset="0"/>
              </a:rPr>
              <a:t>(станице) у едитору система, систему додељујемо наоружања и муницију, дефинисаних у претходно поменутим едиторима </a:t>
            </a:r>
            <a:r>
              <a:rPr lang="en-US" altLang="en-US" smtClean="0">
                <a:latin typeface="Times New Roman" panose="02020603050405020304" pitchFamily="18" charset="0"/>
              </a:rPr>
              <a:t>Munitios </a:t>
            </a:r>
            <a:r>
              <a:rPr lang="sr-Cyrl-CS" altLang="en-US" smtClean="0">
                <a:latin typeface="Times New Roman" panose="02020603050405020304" pitchFamily="18" charset="0"/>
              </a:rPr>
              <a:t>и</a:t>
            </a:r>
            <a:r>
              <a:rPr lang="en-US" altLang="en-US" smtClean="0">
                <a:latin typeface="Times New Roman" panose="02020603050405020304" pitchFamily="18" charset="0"/>
              </a:rPr>
              <a:t> Weapons</a:t>
            </a:r>
            <a:r>
              <a:rPr lang="sr-Cyrl-CS" altLang="en-US" smtClean="0">
                <a:latin typeface="Times New Roman" panose="02020603050405020304" pitchFamily="18" charset="0"/>
              </a:rPr>
              <a:t>, а коју користи моделовани систем (нпр. тенк М-84 има додељено наоружање)(КЛИК)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r-Cyrl-CS" altLang="en-US" smtClean="0">
                <a:latin typeface="Times New Roman" panose="02020603050405020304" pitchFamily="18" charset="0"/>
              </a:rPr>
              <a:t> Картицом А</a:t>
            </a:r>
            <a:r>
              <a:rPr lang="sr-Latn-CS" altLang="en-US" smtClean="0">
                <a:latin typeface="Times New Roman" panose="02020603050405020304" pitchFamily="18" charset="0"/>
              </a:rPr>
              <a:t>ctivity </a:t>
            </a:r>
            <a:r>
              <a:rPr lang="en-US" altLang="en-US" smtClean="0">
                <a:latin typeface="Times New Roman" panose="02020603050405020304" pitchFamily="18" charset="0"/>
              </a:rPr>
              <a:t>(</a:t>
            </a:r>
            <a:r>
              <a:rPr lang="sr-Cyrl-CS" altLang="en-US" smtClean="0">
                <a:latin typeface="Times New Roman" panose="02020603050405020304" pitchFamily="18" charset="0"/>
              </a:rPr>
              <a:t>активност</a:t>
            </a:r>
            <a:r>
              <a:rPr lang="en-US" altLang="en-US" smtClean="0">
                <a:latin typeface="Times New Roman" panose="02020603050405020304" pitchFamily="18" charset="0"/>
              </a:rPr>
              <a:t>)</a:t>
            </a:r>
            <a:r>
              <a:rPr lang="sr-Cyrl-CS" altLang="en-US" smtClean="0">
                <a:latin typeface="Times New Roman" panose="02020603050405020304" pitchFamily="18" charset="0"/>
              </a:rPr>
              <a:t> дефинишемо активности које моделовани систем може да обавља у симулацији.</a:t>
            </a:r>
          </a:p>
          <a:p>
            <a:pPr>
              <a:lnSpc>
                <a:spcPct val="90000"/>
              </a:lnSpc>
            </a:pPr>
            <a:r>
              <a:rPr lang="sr-Cyrl-CS" altLang="en-US" smtClean="0">
                <a:latin typeface="Times New Roman" panose="02020603050405020304" pitchFamily="18" charset="0"/>
              </a:rPr>
              <a:t> (КРАЈ СЛАЈДА)</a:t>
            </a: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D876CF-7182-4C05-B8B3-A4C18FCB5172}" type="slidenum">
              <a:rPr lang="sr-Cyrl-CS" altLang="en-US"/>
              <a:pPr>
                <a:spcBef>
                  <a:spcPct val="0"/>
                </a:spcBef>
              </a:pPr>
              <a:t>21</a:t>
            </a:fld>
            <a:endParaRPr lang="sr-Cyrl-CS" altLang="en-US"/>
          </a:p>
        </p:txBody>
      </p:sp>
    </p:spTree>
    <p:extLst>
      <p:ext uri="{BB962C8B-B14F-4D97-AF65-F5344CB8AC3E}">
        <p14:creationId xmlns:p14="http://schemas.microsoft.com/office/powerpoint/2010/main" val="3853294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sr-Cyrl-CS" altLang="en-US" smtClean="0">
                <a:latin typeface="Times New Roman" panose="02020603050405020304" pitchFamily="18" charset="0"/>
              </a:rPr>
              <a:t> Унос података о ентитетима симулације се врши коришћењем ВИСТА модула који садржи велики број опција за моделовање стварног света у симулационом софтверу </a:t>
            </a:r>
            <a:r>
              <a:rPr lang="en-US" altLang="en-US" smtClean="0">
                <a:latin typeface="Times New Roman" panose="02020603050405020304" pitchFamily="18" charset="0"/>
              </a:rPr>
              <a:t>JCATS</a:t>
            </a:r>
            <a:r>
              <a:rPr lang="sr-Cyrl-CS" altLang="en-US" smtClean="0">
                <a:latin typeface="Times New Roman" panose="02020603050405020304" pitchFamily="18" charset="0"/>
              </a:rPr>
              <a:t>. (КЛИК)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r-Cyrl-CS" altLang="en-US" smtClean="0">
                <a:latin typeface="Times New Roman" panose="02020603050405020304" pitchFamily="18" charset="0"/>
              </a:rPr>
              <a:t> Најбитније опције за уношење података о ентитетима симулације чине менији </a:t>
            </a:r>
            <a:r>
              <a:rPr lang="sr-Latn-CS" altLang="en-US" smtClean="0">
                <a:latin typeface="Times New Roman" panose="02020603050405020304" pitchFamily="18" charset="0"/>
              </a:rPr>
              <a:t>Weapons (</a:t>
            </a:r>
            <a:r>
              <a:rPr lang="sr-Cyrl-CS" altLang="en-US" smtClean="0">
                <a:latin typeface="Times New Roman" panose="02020603050405020304" pitchFamily="18" charset="0"/>
              </a:rPr>
              <a:t>наоружање</a:t>
            </a:r>
            <a:r>
              <a:rPr lang="sr-Latn-CS" altLang="en-US" smtClean="0">
                <a:latin typeface="Times New Roman" panose="02020603050405020304" pitchFamily="18" charset="0"/>
              </a:rPr>
              <a:t>)</a:t>
            </a:r>
            <a:r>
              <a:rPr lang="sr-Cyrl-CS" altLang="en-US" smtClean="0">
                <a:latin typeface="Times New Roman" panose="02020603050405020304" pitchFamily="18" charset="0"/>
              </a:rPr>
              <a:t> и </a:t>
            </a:r>
            <a:r>
              <a:rPr lang="sr-Latn-CS" altLang="en-US" smtClean="0">
                <a:latin typeface="Times New Roman" panose="02020603050405020304" pitchFamily="18" charset="0"/>
              </a:rPr>
              <a:t>Munitions (</a:t>
            </a:r>
            <a:r>
              <a:rPr lang="sr-Cyrl-CS" altLang="en-US" smtClean="0">
                <a:latin typeface="Times New Roman" panose="02020603050405020304" pitchFamily="18" charset="0"/>
              </a:rPr>
              <a:t>муниција</a:t>
            </a:r>
            <a:r>
              <a:rPr lang="sr-Latn-CS" altLang="en-US" smtClean="0">
                <a:latin typeface="Times New Roman" panose="02020603050405020304" pitchFamily="18" charset="0"/>
              </a:rPr>
              <a:t>)</a:t>
            </a:r>
            <a:r>
              <a:rPr lang="sr-Cyrl-CS" altLang="en-US" smtClean="0">
                <a:latin typeface="Times New Roman" panose="02020603050405020304" pitchFamily="18" charset="0"/>
              </a:rPr>
              <a:t>, помоћу којих моделујемо наоружање и муницију. (КЛИК)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r-Cyrl-CS" altLang="en-US" smtClean="0">
                <a:latin typeface="Times New Roman" panose="02020603050405020304" pitchFamily="18" charset="0"/>
              </a:rPr>
              <a:t> Као и мени </a:t>
            </a:r>
            <a:r>
              <a:rPr lang="sr-Latn-CS" altLang="en-US" smtClean="0">
                <a:latin typeface="Times New Roman" panose="02020603050405020304" pitchFamily="18" charset="0"/>
              </a:rPr>
              <a:t>Systems (</a:t>
            </a:r>
            <a:r>
              <a:rPr lang="sr-Cyrl-CS" altLang="en-US" smtClean="0">
                <a:latin typeface="Times New Roman" panose="02020603050405020304" pitchFamily="18" charset="0"/>
              </a:rPr>
              <a:t>системи</a:t>
            </a:r>
            <a:r>
              <a:rPr lang="sr-Latn-CS" altLang="en-US" smtClean="0">
                <a:latin typeface="Times New Roman" panose="02020603050405020304" pitchFamily="18" charset="0"/>
              </a:rPr>
              <a:t>)</a:t>
            </a:r>
            <a:r>
              <a:rPr lang="sr-Cyrl-CS" altLang="en-US" smtClean="0">
                <a:latin typeface="Times New Roman" panose="02020603050405020304" pitchFamily="18" charset="0"/>
              </a:rPr>
              <a:t> помоћу којих моделујемо системе као што су војник, оруђе, возило, авион... (КЛИК)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r-Cyrl-CS" altLang="en-US" smtClean="0">
                <a:latin typeface="Times New Roman" panose="02020603050405020304" pitchFamily="18" charset="0"/>
              </a:rPr>
              <a:t> Након моделовања муниције, наоружања и система, генеришемо јединице које сачињавају једну од страна у симулацији. (КЛИК)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r-Cyrl-CS" altLang="en-US" smtClean="0">
                <a:latin typeface="Times New Roman" panose="02020603050405020304" pitchFamily="18" charset="0"/>
              </a:rPr>
              <a:t> Помоћу великог броја опција у едитору система дефинишемо карактеристике система, нпр. симбол система, класу система (возило, официр, тенк, летелица...) (КЛИК)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r-Cyrl-CS" altLang="en-US" smtClean="0">
                <a:latin typeface="Times New Roman" panose="02020603050405020304" pitchFamily="18" charset="0"/>
              </a:rPr>
              <a:t> Картицом </a:t>
            </a:r>
            <a:r>
              <a:rPr lang="en-US" altLang="en-US" smtClean="0">
                <a:latin typeface="Times New Roman" panose="02020603050405020304" pitchFamily="18" charset="0"/>
              </a:rPr>
              <a:t>Stations </a:t>
            </a:r>
            <a:r>
              <a:rPr lang="sr-Cyrl-CS" altLang="en-US" smtClean="0">
                <a:latin typeface="Times New Roman" panose="02020603050405020304" pitchFamily="18" charset="0"/>
              </a:rPr>
              <a:t>(станице) у едитору система, систему додељујемо наоружања и муницију, дефинисаних у претходно поменутим едиторима </a:t>
            </a:r>
            <a:r>
              <a:rPr lang="en-US" altLang="en-US" smtClean="0">
                <a:latin typeface="Times New Roman" panose="02020603050405020304" pitchFamily="18" charset="0"/>
              </a:rPr>
              <a:t>Munitios </a:t>
            </a:r>
            <a:r>
              <a:rPr lang="sr-Cyrl-CS" altLang="en-US" smtClean="0">
                <a:latin typeface="Times New Roman" panose="02020603050405020304" pitchFamily="18" charset="0"/>
              </a:rPr>
              <a:t>и</a:t>
            </a:r>
            <a:r>
              <a:rPr lang="en-US" altLang="en-US" smtClean="0">
                <a:latin typeface="Times New Roman" panose="02020603050405020304" pitchFamily="18" charset="0"/>
              </a:rPr>
              <a:t> Weapons</a:t>
            </a:r>
            <a:r>
              <a:rPr lang="sr-Cyrl-CS" altLang="en-US" smtClean="0">
                <a:latin typeface="Times New Roman" panose="02020603050405020304" pitchFamily="18" charset="0"/>
              </a:rPr>
              <a:t>, а коју користи моделовани систем (нпр. тенк М-84 има додељено наоружање)(КЛИК)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r-Cyrl-CS" altLang="en-US" smtClean="0">
                <a:latin typeface="Times New Roman" panose="02020603050405020304" pitchFamily="18" charset="0"/>
              </a:rPr>
              <a:t> Картицом А</a:t>
            </a:r>
            <a:r>
              <a:rPr lang="sr-Latn-CS" altLang="en-US" smtClean="0">
                <a:latin typeface="Times New Roman" panose="02020603050405020304" pitchFamily="18" charset="0"/>
              </a:rPr>
              <a:t>ctivity </a:t>
            </a:r>
            <a:r>
              <a:rPr lang="en-US" altLang="en-US" smtClean="0">
                <a:latin typeface="Times New Roman" panose="02020603050405020304" pitchFamily="18" charset="0"/>
              </a:rPr>
              <a:t>(</a:t>
            </a:r>
            <a:r>
              <a:rPr lang="sr-Cyrl-CS" altLang="en-US" smtClean="0">
                <a:latin typeface="Times New Roman" panose="02020603050405020304" pitchFamily="18" charset="0"/>
              </a:rPr>
              <a:t>активност</a:t>
            </a:r>
            <a:r>
              <a:rPr lang="en-US" altLang="en-US" smtClean="0">
                <a:latin typeface="Times New Roman" panose="02020603050405020304" pitchFamily="18" charset="0"/>
              </a:rPr>
              <a:t>)</a:t>
            </a:r>
            <a:r>
              <a:rPr lang="sr-Cyrl-CS" altLang="en-US" smtClean="0">
                <a:latin typeface="Times New Roman" panose="02020603050405020304" pitchFamily="18" charset="0"/>
              </a:rPr>
              <a:t> дефинишемо активности које моделовани систем може да обавља у симулацији.</a:t>
            </a:r>
          </a:p>
          <a:p>
            <a:pPr>
              <a:lnSpc>
                <a:spcPct val="90000"/>
              </a:lnSpc>
            </a:pPr>
            <a:r>
              <a:rPr lang="sr-Cyrl-CS" altLang="en-US" smtClean="0">
                <a:latin typeface="Times New Roman" panose="02020603050405020304" pitchFamily="18" charset="0"/>
              </a:rPr>
              <a:t> (КРАЈ СЛАЈДА)</a:t>
            </a: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F4BCEF-6E96-45C2-9220-1191145D003C}" type="slidenum">
              <a:rPr lang="sr-Cyrl-CS" altLang="en-US"/>
              <a:pPr>
                <a:spcBef>
                  <a:spcPct val="0"/>
                </a:spcBef>
              </a:pPr>
              <a:t>22</a:t>
            </a:fld>
            <a:endParaRPr lang="sr-Cyrl-CS" altLang="en-US"/>
          </a:p>
        </p:txBody>
      </p:sp>
    </p:spTree>
    <p:extLst>
      <p:ext uri="{BB962C8B-B14F-4D97-AF65-F5344CB8AC3E}">
        <p14:creationId xmlns:p14="http://schemas.microsoft.com/office/powerpoint/2010/main" val="3204435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sr-Cyrl-CS" altLang="en-US" smtClean="0">
                <a:latin typeface="Times New Roman" panose="02020603050405020304" pitchFamily="18" charset="0"/>
              </a:rPr>
              <a:t> Унос података о ентитетима симулације се врши коришћењем ВИСТА модула који садржи велики број опција за моделовање стварног света у симулационом софтверу </a:t>
            </a:r>
            <a:r>
              <a:rPr lang="en-US" altLang="en-US" smtClean="0">
                <a:latin typeface="Times New Roman" panose="02020603050405020304" pitchFamily="18" charset="0"/>
              </a:rPr>
              <a:t>JCATS</a:t>
            </a:r>
            <a:r>
              <a:rPr lang="sr-Cyrl-CS" altLang="en-US" smtClean="0">
                <a:latin typeface="Times New Roman" panose="02020603050405020304" pitchFamily="18" charset="0"/>
              </a:rPr>
              <a:t>. (КЛИК)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r-Cyrl-CS" altLang="en-US" smtClean="0">
                <a:latin typeface="Times New Roman" panose="02020603050405020304" pitchFamily="18" charset="0"/>
              </a:rPr>
              <a:t> Најбитније опције за уношење података о ентитетима симулације чине менији </a:t>
            </a:r>
            <a:r>
              <a:rPr lang="sr-Latn-CS" altLang="en-US" smtClean="0">
                <a:latin typeface="Times New Roman" panose="02020603050405020304" pitchFamily="18" charset="0"/>
              </a:rPr>
              <a:t>Weapons (</a:t>
            </a:r>
            <a:r>
              <a:rPr lang="sr-Cyrl-CS" altLang="en-US" smtClean="0">
                <a:latin typeface="Times New Roman" panose="02020603050405020304" pitchFamily="18" charset="0"/>
              </a:rPr>
              <a:t>наоружање</a:t>
            </a:r>
            <a:r>
              <a:rPr lang="sr-Latn-CS" altLang="en-US" smtClean="0">
                <a:latin typeface="Times New Roman" panose="02020603050405020304" pitchFamily="18" charset="0"/>
              </a:rPr>
              <a:t>)</a:t>
            </a:r>
            <a:r>
              <a:rPr lang="sr-Cyrl-CS" altLang="en-US" smtClean="0">
                <a:latin typeface="Times New Roman" panose="02020603050405020304" pitchFamily="18" charset="0"/>
              </a:rPr>
              <a:t> и </a:t>
            </a:r>
            <a:r>
              <a:rPr lang="sr-Latn-CS" altLang="en-US" smtClean="0">
                <a:latin typeface="Times New Roman" panose="02020603050405020304" pitchFamily="18" charset="0"/>
              </a:rPr>
              <a:t>Munitions (</a:t>
            </a:r>
            <a:r>
              <a:rPr lang="sr-Cyrl-CS" altLang="en-US" smtClean="0">
                <a:latin typeface="Times New Roman" panose="02020603050405020304" pitchFamily="18" charset="0"/>
              </a:rPr>
              <a:t>муниција</a:t>
            </a:r>
            <a:r>
              <a:rPr lang="sr-Latn-CS" altLang="en-US" smtClean="0">
                <a:latin typeface="Times New Roman" panose="02020603050405020304" pitchFamily="18" charset="0"/>
              </a:rPr>
              <a:t>)</a:t>
            </a:r>
            <a:r>
              <a:rPr lang="sr-Cyrl-CS" altLang="en-US" smtClean="0">
                <a:latin typeface="Times New Roman" panose="02020603050405020304" pitchFamily="18" charset="0"/>
              </a:rPr>
              <a:t>, помоћу којих моделујемо наоружање и муницију. (КЛИК)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r-Cyrl-CS" altLang="en-US" smtClean="0">
                <a:latin typeface="Times New Roman" panose="02020603050405020304" pitchFamily="18" charset="0"/>
              </a:rPr>
              <a:t> Као и мени </a:t>
            </a:r>
            <a:r>
              <a:rPr lang="sr-Latn-CS" altLang="en-US" smtClean="0">
                <a:latin typeface="Times New Roman" panose="02020603050405020304" pitchFamily="18" charset="0"/>
              </a:rPr>
              <a:t>Systems (</a:t>
            </a:r>
            <a:r>
              <a:rPr lang="sr-Cyrl-CS" altLang="en-US" smtClean="0">
                <a:latin typeface="Times New Roman" panose="02020603050405020304" pitchFamily="18" charset="0"/>
              </a:rPr>
              <a:t>системи</a:t>
            </a:r>
            <a:r>
              <a:rPr lang="sr-Latn-CS" altLang="en-US" smtClean="0">
                <a:latin typeface="Times New Roman" panose="02020603050405020304" pitchFamily="18" charset="0"/>
              </a:rPr>
              <a:t>)</a:t>
            </a:r>
            <a:r>
              <a:rPr lang="sr-Cyrl-CS" altLang="en-US" smtClean="0">
                <a:latin typeface="Times New Roman" panose="02020603050405020304" pitchFamily="18" charset="0"/>
              </a:rPr>
              <a:t> помоћу којих моделујемо системе као што су војник, оруђе, возило, авион... (КЛИК)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r-Cyrl-CS" altLang="en-US" smtClean="0">
                <a:latin typeface="Times New Roman" panose="02020603050405020304" pitchFamily="18" charset="0"/>
              </a:rPr>
              <a:t> Након моделовања муниције, наоружања и система, генеришемо јединице које сачињавају једну од страна у симулацији. (КЛИК)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r-Cyrl-CS" altLang="en-US" smtClean="0">
                <a:latin typeface="Times New Roman" panose="02020603050405020304" pitchFamily="18" charset="0"/>
              </a:rPr>
              <a:t> Помоћу великог броја опција у едитору система дефинишемо карактеристике система, нпр. симбол система, класу система (возило, официр, тенк, летелица...) (КЛИК)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r-Cyrl-CS" altLang="en-US" smtClean="0">
                <a:latin typeface="Times New Roman" panose="02020603050405020304" pitchFamily="18" charset="0"/>
              </a:rPr>
              <a:t> Картицом </a:t>
            </a:r>
            <a:r>
              <a:rPr lang="en-US" altLang="en-US" smtClean="0">
                <a:latin typeface="Times New Roman" panose="02020603050405020304" pitchFamily="18" charset="0"/>
              </a:rPr>
              <a:t>Stations </a:t>
            </a:r>
            <a:r>
              <a:rPr lang="sr-Cyrl-CS" altLang="en-US" smtClean="0">
                <a:latin typeface="Times New Roman" panose="02020603050405020304" pitchFamily="18" charset="0"/>
              </a:rPr>
              <a:t>(станице) у едитору система, систему додељујемо наоружања и муницију, дефинисаних у претходно поменутим едиторима </a:t>
            </a:r>
            <a:r>
              <a:rPr lang="en-US" altLang="en-US" smtClean="0">
                <a:latin typeface="Times New Roman" panose="02020603050405020304" pitchFamily="18" charset="0"/>
              </a:rPr>
              <a:t>Munitios </a:t>
            </a:r>
            <a:r>
              <a:rPr lang="sr-Cyrl-CS" altLang="en-US" smtClean="0">
                <a:latin typeface="Times New Roman" panose="02020603050405020304" pitchFamily="18" charset="0"/>
              </a:rPr>
              <a:t>и</a:t>
            </a:r>
            <a:r>
              <a:rPr lang="en-US" altLang="en-US" smtClean="0">
                <a:latin typeface="Times New Roman" panose="02020603050405020304" pitchFamily="18" charset="0"/>
              </a:rPr>
              <a:t> Weapons</a:t>
            </a:r>
            <a:r>
              <a:rPr lang="sr-Cyrl-CS" altLang="en-US" smtClean="0">
                <a:latin typeface="Times New Roman" panose="02020603050405020304" pitchFamily="18" charset="0"/>
              </a:rPr>
              <a:t>, а коју користи моделовани систем (нпр. тенк М-84 има додељено наоружање)(КЛИК)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sr-Cyrl-CS" altLang="en-US" smtClean="0">
                <a:latin typeface="Times New Roman" panose="02020603050405020304" pitchFamily="18" charset="0"/>
              </a:rPr>
              <a:t> Картицом А</a:t>
            </a:r>
            <a:r>
              <a:rPr lang="sr-Latn-CS" altLang="en-US" smtClean="0">
                <a:latin typeface="Times New Roman" panose="02020603050405020304" pitchFamily="18" charset="0"/>
              </a:rPr>
              <a:t>ctivity </a:t>
            </a:r>
            <a:r>
              <a:rPr lang="en-US" altLang="en-US" smtClean="0">
                <a:latin typeface="Times New Roman" panose="02020603050405020304" pitchFamily="18" charset="0"/>
              </a:rPr>
              <a:t>(</a:t>
            </a:r>
            <a:r>
              <a:rPr lang="sr-Cyrl-CS" altLang="en-US" smtClean="0">
                <a:latin typeface="Times New Roman" panose="02020603050405020304" pitchFamily="18" charset="0"/>
              </a:rPr>
              <a:t>активност</a:t>
            </a:r>
            <a:r>
              <a:rPr lang="en-US" altLang="en-US" smtClean="0">
                <a:latin typeface="Times New Roman" panose="02020603050405020304" pitchFamily="18" charset="0"/>
              </a:rPr>
              <a:t>)</a:t>
            </a:r>
            <a:r>
              <a:rPr lang="sr-Cyrl-CS" altLang="en-US" smtClean="0">
                <a:latin typeface="Times New Roman" panose="02020603050405020304" pitchFamily="18" charset="0"/>
              </a:rPr>
              <a:t> дефинишемо активности које моделовани систем може да обавља у симулацији.</a:t>
            </a:r>
          </a:p>
          <a:p>
            <a:pPr>
              <a:lnSpc>
                <a:spcPct val="90000"/>
              </a:lnSpc>
            </a:pPr>
            <a:r>
              <a:rPr lang="sr-Cyrl-CS" altLang="en-US" smtClean="0">
                <a:latin typeface="Times New Roman" panose="02020603050405020304" pitchFamily="18" charset="0"/>
              </a:rPr>
              <a:t> (КРАЈ СЛАЈДА)</a:t>
            </a: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78EB2D-8BE9-4057-99C8-BD16AF33FC6B}" type="slidenum">
              <a:rPr lang="sr-Cyrl-CS" altLang="en-US"/>
              <a:pPr>
                <a:spcBef>
                  <a:spcPct val="0"/>
                </a:spcBef>
              </a:pPr>
              <a:t>23</a:t>
            </a:fld>
            <a:endParaRPr lang="sr-Cyrl-CS" altLang="en-US"/>
          </a:p>
        </p:txBody>
      </p:sp>
    </p:spTree>
    <p:extLst>
      <p:ext uri="{BB962C8B-B14F-4D97-AF65-F5344CB8AC3E}">
        <p14:creationId xmlns:p14="http://schemas.microsoft.com/office/powerpoint/2010/main" val="3996252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endParaRPr lang="sr-Cyrl-CS" altLang="en-US" smtClean="0">
              <a:latin typeface="Times New Roman" panose="02020603050405020304" pitchFamily="18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1A1490-FB8B-4698-AC57-E800912AF402}" type="slidenum">
              <a:rPr lang="sr-Cyrl-CS" altLang="en-US"/>
              <a:pPr>
                <a:spcBef>
                  <a:spcPct val="0"/>
                </a:spcBef>
              </a:pPr>
              <a:t>26</a:t>
            </a:fld>
            <a:endParaRPr lang="sr-Cyrl-CS" altLang="en-US"/>
          </a:p>
        </p:txBody>
      </p:sp>
    </p:spTree>
    <p:extLst>
      <p:ext uri="{BB962C8B-B14F-4D97-AF65-F5344CB8AC3E}">
        <p14:creationId xmlns:p14="http://schemas.microsoft.com/office/powerpoint/2010/main" val="351917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8BA644-DD23-4E79-9650-46021809D2E9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901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901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568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C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788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 userDrawn="1"/>
        </p:nvSpPr>
        <p:spPr bwMode="auto">
          <a:xfrm>
            <a:off x="1500188" y="571500"/>
            <a:ext cx="37417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Cyrl-CS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ГЕНЕРАЛШТАБ ВОЈСКЕ СРБИЈЕ</a:t>
            </a:r>
          </a:p>
          <a:p>
            <a:pPr eaLnBrk="1" hangingPunct="1"/>
            <a:r>
              <a:rPr lang="sr-Cyrl-CS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УПРАВА ЗА ОБУКУ И ДОКТРИНУ Ј-7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r-Cyrl-CS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ЦЕНТАР ЗА ОБУКУ ПУТЕМ СИМУЛАЦИЈА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Line 9"/>
          <p:cNvSpPr>
            <a:spLocks noChangeShapeType="1"/>
          </p:cNvSpPr>
          <p:nvPr userDrawn="1"/>
        </p:nvSpPr>
        <p:spPr bwMode="auto">
          <a:xfrm>
            <a:off x="1357313" y="357188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2" descr="D:\00 VPRS\Slicice\Vojne oznake\Znak COP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85750"/>
            <a:ext cx="1112838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478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3813"/>
            <a:ext cx="9221788" cy="690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D:\00 VPRS\Slicice\Vojne oznake\Znak COP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85750"/>
            <a:ext cx="1112838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0"/>
          <p:cNvSpPr txBox="1">
            <a:spLocks noChangeArrowheads="1"/>
          </p:cNvSpPr>
          <p:nvPr userDrawn="1"/>
        </p:nvSpPr>
        <p:spPr bwMode="auto">
          <a:xfrm>
            <a:off x="1500188" y="571500"/>
            <a:ext cx="37417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Cyrl-C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ГЕНЕРАЛШТАБ ВОЈСКЕ СРБИЈЕ</a:t>
            </a:r>
          </a:p>
          <a:p>
            <a:pPr eaLnBrk="1" hangingPunct="1"/>
            <a:r>
              <a:rPr lang="sr-Cyrl-C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УПРАВА ЗА ОБУКУ И ДОКТРИНУ Ј-7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r-Cyrl-C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ЦЕНТАР ЗА ОБУКУ ПУТЕМ СИМУЛАЦИЈА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>
            <a:off x="1357313" y="357188"/>
            <a:ext cx="0" cy="1143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6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3213"/>
            <a:ext cx="7086600" cy="6889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" y="1600200"/>
            <a:ext cx="4351338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1688" y="1600200"/>
            <a:ext cx="4352925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1688" y="3938588"/>
            <a:ext cx="4352925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2013" cy="4746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Times New Roman" pitchFamily="18" charset="0"/>
              <a:buNone/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D1D7A8-7D46-49DC-8C3F-610D999DBAA0}" type="datetime1">
              <a:rPr lang="en-US"/>
              <a:pPr>
                <a:defRPr/>
              </a:pPr>
              <a:t>11/22/2022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24625"/>
            <a:ext cx="2132013" cy="331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6DE0849-FA05-4986-B837-951B00DFDD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725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3213"/>
            <a:ext cx="7085013" cy="6873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04/08/11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xfrm>
            <a:off x="7010400" y="6524625"/>
            <a:ext cx="2132013" cy="331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600B8A3-F0A9-4B23-9675-367F43A665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476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922" r:id="rId1"/>
    <p:sldLayoutId id="2147485923" r:id="rId2"/>
    <p:sldLayoutId id="2147485927" r:id="rId3"/>
    <p:sldLayoutId id="2147485928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85750" y="3000375"/>
            <a:ext cx="8605838" cy="5000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JCATS</a:t>
            </a:r>
            <a:endParaRPr lang="sr-Latn-CS" sz="3200" b="1" smtClean="0">
              <a:solidFill>
                <a:srgbClr val="FFFF00"/>
              </a:solidFill>
              <a:latin typeface="ResavskaS Black" pitchFamily="50" charset="0"/>
              <a:cs typeface="Times New Roman" pitchFamily="18" charset="0"/>
            </a:endParaRPr>
          </a:p>
        </p:txBody>
      </p:sp>
      <p:cxnSp>
        <p:nvCxnSpPr>
          <p:cNvPr id="54275" name="Straight Connector 6"/>
          <p:cNvCxnSpPr>
            <a:cxnSpLocks noChangeShapeType="1"/>
          </p:cNvCxnSpPr>
          <p:nvPr/>
        </p:nvCxnSpPr>
        <p:spPr bwMode="auto">
          <a:xfrm>
            <a:off x="714375" y="3643313"/>
            <a:ext cx="7858125" cy="1587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D3BE2A6-7F4D-45BB-93AE-C2D35D4FF5B9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500188"/>
            <a:ext cx="8856663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sr-Cyrl-CS" altLang="en-US" b="1" smtClean="0"/>
              <a:t>У </a:t>
            </a:r>
            <a:r>
              <a:rPr lang="en-US" altLang="en-US" b="1" smtClean="0"/>
              <a:t>JCATS</a:t>
            </a:r>
            <a:r>
              <a:rPr lang="sr-Cyrl-CS" altLang="en-US" b="1" smtClean="0"/>
              <a:t>-у се може симулирати:</a:t>
            </a:r>
          </a:p>
          <a:p>
            <a:pPr>
              <a:buFont typeface="Arial" panose="020B0604020202020204" pitchFamily="34" charset="0"/>
              <a:buNone/>
            </a:pPr>
            <a:endParaRPr lang="sr-Cyrl-CS" altLang="en-US" sz="1800" smtClean="0"/>
          </a:p>
          <a:p>
            <a:pPr>
              <a:buFont typeface="Wingdings" panose="05000000000000000000" pitchFamily="2" charset="2"/>
              <a:buChar char="Ø"/>
            </a:pPr>
            <a:r>
              <a:rPr lang="sr-Cyrl-CS" altLang="en-US" smtClean="0"/>
              <a:t>Пружање прве помоћи и лечење рањених и повређених војника,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CS" altLang="en-US" smtClean="0"/>
              <a:t>Поправка оштећених и онеспособљених м/в,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CS" altLang="en-US" smtClean="0"/>
              <a:t>Симулација здружене операције јединица свих видова и родова ВС.</a:t>
            </a:r>
            <a:endParaRPr lang="sr-Latn-CS" altLang="en-US" smtClean="0"/>
          </a:p>
        </p:txBody>
      </p:sp>
      <p:sp>
        <p:nvSpPr>
          <p:cNvPr id="6" name="Rounded Rectangle 5"/>
          <p:cNvSpPr/>
          <p:nvPr/>
        </p:nvSpPr>
        <p:spPr>
          <a:xfrm>
            <a:off x="6143625" y="214313"/>
            <a:ext cx="2857500" cy="785812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sr-Cyrl-C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МОГУЋНОСТИ </a:t>
            </a:r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JCATS</a:t>
            </a:r>
          </a:p>
        </p:txBody>
      </p:sp>
      <p:pic>
        <p:nvPicPr>
          <p:cNvPr id="66565" name="Picture 4" descr="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3" t="27190" r="28249" b="27493"/>
          <a:stretch>
            <a:fillRect/>
          </a:stretch>
        </p:blipFill>
        <p:spPr bwMode="auto">
          <a:xfrm>
            <a:off x="7429500" y="5715000"/>
            <a:ext cx="1471613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52CC377-3DFC-41D7-A279-44FC521046D2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428750"/>
            <a:ext cx="88566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b="1" smtClean="0"/>
              <a:t>JCATS</a:t>
            </a:r>
            <a:r>
              <a:rPr lang="sr-Cyrl-CS" altLang="en-US" b="1" smtClean="0"/>
              <a:t> подржава обуку за конвенционалне и неконвенционалне сукобе</a:t>
            </a:r>
          </a:p>
          <a:p>
            <a:pPr algn="ctr">
              <a:buFont typeface="Arial" panose="020B0604020202020204" pitchFamily="34" charset="0"/>
              <a:buNone/>
            </a:pPr>
            <a:endParaRPr lang="sr-Cyrl-CS" altLang="en-US" sz="1800" b="1" smtClean="0"/>
          </a:p>
          <a:p>
            <a:pPr>
              <a:buFont typeface="Wingdings" panose="05000000000000000000" pitchFamily="2" charset="2"/>
              <a:buChar char="Ø"/>
            </a:pPr>
            <a:r>
              <a:rPr lang="sr-Cyrl-CS" altLang="en-US" smtClean="0"/>
              <a:t>Оклопне и механизоване јединице,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CS" altLang="en-US" smtClean="0"/>
              <a:t>Пешадијске јединице,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CS" altLang="en-US" smtClean="0"/>
              <a:t>Извиђачке јединице,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CS" altLang="en-US" smtClean="0"/>
              <a:t>Артиљеријске јединице,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CS" altLang="en-US" smtClean="0"/>
              <a:t>Мировне мисије,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CS" altLang="en-US" smtClean="0"/>
              <a:t>Подршку ваздухоплова.</a:t>
            </a:r>
            <a:endParaRPr lang="sr-Latn-CS" altLang="en-US" smtClean="0"/>
          </a:p>
        </p:txBody>
      </p:sp>
      <p:sp>
        <p:nvSpPr>
          <p:cNvPr id="5" name="Rounded Rectangle 4"/>
          <p:cNvSpPr/>
          <p:nvPr/>
        </p:nvSpPr>
        <p:spPr>
          <a:xfrm>
            <a:off x="6072188" y="214313"/>
            <a:ext cx="2928937" cy="785812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sr-Cyrl-C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МОДЕЛОВАЊЕ</a:t>
            </a:r>
            <a:endParaRPr lang="sr-Latn-CS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9" name="Picture 4" descr="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3" t="27190" r="28249" b="27493"/>
          <a:stretch>
            <a:fillRect/>
          </a:stretch>
        </p:blipFill>
        <p:spPr bwMode="auto">
          <a:xfrm>
            <a:off x="7429500" y="5715000"/>
            <a:ext cx="1471613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DA145DE-9AB1-4C6B-9B8A-C8B092CCAA25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617663"/>
            <a:ext cx="8856663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3000" b="1" smtClean="0"/>
              <a:t>JCATS</a:t>
            </a:r>
            <a:r>
              <a:rPr lang="sr-Cyrl-CS" altLang="en-US" sz="3000" b="1" smtClean="0"/>
              <a:t> је одлично средство за обуку у КиР</a:t>
            </a:r>
          </a:p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endParaRPr lang="sr-Cyrl-CS" altLang="en-US" sz="1700" b="1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r-Cyrl-CS" altLang="en-US" sz="3000" smtClean="0"/>
              <a:t>Припрема и обука команди у планирању операција,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r-Cyrl-CS" altLang="en-US" sz="3000" smtClean="0"/>
              <a:t>Провера изводљивости испланиране операције,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r-Cyrl-CS" altLang="en-US" sz="3000" smtClean="0"/>
              <a:t>Увежбавање испланиране операције,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r-Cyrl-CS" altLang="en-US" sz="3000" smtClean="0"/>
              <a:t>Координација и садејство,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r-Cyrl-CS" altLang="en-US" sz="3000" smtClean="0"/>
              <a:t>Извештавање,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r-Cyrl-CS" altLang="en-US" sz="3000" smtClean="0"/>
              <a:t>Расподела и коришћење ресурса,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r-Cyrl-CS" altLang="en-US" sz="3000" smtClean="0"/>
              <a:t>Процена ризика.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sr-Latn-CS" altLang="en-US" sz="3000" smtClean="0"/>
          </a:p>
        </p:txBody>
      </p:sp>
      <p:sp>
        <p:nvSpPr>
          <p:cNvPr id="6" name="Rounded Rectangle 5"/>
          <p:cNvSpPr/>
          <p:nvPr/>
        </p:nvSpPr>
        <p:spPr>
          <a:xfrm>
            <a:off x="6357938" y="214313"/>
            <a:ext cx="2643187" cy="785812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sr-Cyrl-C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МОДЕЛОВАЊЕ</a:t>
            </a:r>
            <a:endParaRPr lang="sr-Latn-CS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3" name="Picture 4" descr="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3" t="27190" r="28249" b="27493"/>
          <a:stretch>
            <a:fillRect/>
          </a:stretch>
        </p:blipFill>
        <p:spPr bwMode="auto">
          <a:xfrm>
            <a:off x="7429500" y="5715000"/>
            <a:ext cx="1471613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/>
          <p:cNvSpPr txBox="1">
            <a:spLocks noChangeArrowheads="1"/>
          </p:cNvSpPr>
          <p:nvPr/>
        </p:nvSpPr>
        <p:spPr bwMode="auto">
          <a:xfrm>
            <a:off x="7010400" y="6524625"/>
            <a:ext cx="2133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18F59BE3-0C7A-46D6-A79C-84FF190A4FDB}" type="slidenum">
              <a:rPr lang="en-US" altLang="en-US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9635" name="Text Box 2"/>
          <p:cNvSpPr txBox="1">
            <a:spLocks noChangeArrowheads="1"/>
          </p:cNvSpPr>
          <p:nvPr/>
        </p:nvSpPr>
        <p:spPr bwMode="auto">
          <a:xfrm>
            <a:off x="0" y="1357313"/>
            <a:ext cx="7392988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25475" algn="l"/>
                <a:tab pos="1539875" algn="l"/>
                <a:tab pos="2454275" algn="l"/>
                <a:tab pos="3368675" algn="l"/>
                <a:tab pos="4283075" algn="l"/>
                <a:tab pos="5197475" algn="l"/>
                <a:tab pos="6111875" algn="l"/>
                <a:tab pos="7026275" algn="l"/>
                <a:tab pos="7940675" algn="l"/>
                <a:tab pos="8855075" algn="l"/>
                <a:tab pos="9769475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625475" algn="l"/>
                <a:tab pos="1539875" algn="l"/>
                <a:tab pos="2454275" algn="l"/>
                <a:tab pos="3368675" algn="l"/>
                <a:tab pos="4283075" algn="l"/>
                <a:tab pos="5197475" algn="l"/>
                <a:tab pos="6111875" algn="l"/>
                <a:tab pos="7026275" algn="l"/>
                <a:tab pos="7940675" algn="l"/>
                <a:tab pos="8855075" algn="l"/>
                <a:tab pos="9769475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625475" algn="l"/>
                <a:tab pos="1539875" algn="l"/>
                <a:tab pos="2454275" algn="l"/>
                <a:tab pos="3368675" algn="l"/>
                <a:tab pos="4283075" algn="l"/>
                <a:tab pos="5197475" algn="l"/>
                <a:tab pos="6111875" algn="l"/>
                <a:tab pos="7026275" algn="l"/>
                <a:tab pos="7940675" algn="l"/>
                <a:tab pos="8855075" algn="l"/>
                <a:tab pos="9769475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625475" algn="l"/>
                <a:tab pos="1539875" algn="l"/>
                <a:tab pos="2454275" algn="l"/>
                <a:tab pos="3368675" algn="l"/>
                <a:tab pos="4283075" algn="l"/>
                <a:tab pos="5197475" algn="l"/>
                <a:tab pos="6111875" algn="l"/>
                <a:tab pos="7026275" algn="l"/>
                <a:tab pos="7940675" algn="l"/>
                <a:tab pos="8855075" algn="l"/>
                <a:tab pos="9769475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625475" algn="l"/>
                <a:tab pos="1539875" algn="l"/>
                <a:tab pos="2454275" algn="l"/>
                <a:tab pos="3368675" algn="l"/>
                <a:tab pos="4283075" algn="l"/>
                <a:tab pos="5197475" algn="l"/>
                <a:tab pos="6111875" algn="l"/>
                <a:tab pos="7026275" algn="l"/>
                <a:tab pos="7940675" algn="l"/>
                <a:tab pos="8855075" algn="l"/>
                <a:tab pos="9769475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  <a:tab pos="1539875" algn="l"/>
                <a:tab pos="2454275" algn="l"/>
                <a:tab pos="3368675" algn="l"/>
                <a:tab pos="4283075" algn="l"/>
                <a:tab pos="5197475" algn="l"/>
                <a:tab pos="6111875" algn="l"/>
                <a:tab pos="7026275" algn="l"/>
                <a:tab pos="7940675" algn="l"/>
                <a:tab pos="8855075" algn="l"/>
                <a:tab pos="9769475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  <a:tab pos="1539875" algn="l"/>
                <a:tab pos="2454275" algn="l"/>
                <a:tab pos="3368675" algn="l"/>
                <a:tab pos="4283075" algn="l"/>
                <a:tab pos="5197475" algn="l"/>
                <a:tab pos="6111875" algn="l"/>
                <a:tab pos="7026275" algn="l"/>
                <a:tab pos="7940675" algn="l"/>
                <a:tab pos="8855075" algn="l"/>
                <a:tab pos="9769475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  <a:tab pos="1539875" algn="l"/>
                <a:tab pos="2454275" algn="l"/>
                <a:tab pos="3368675" algn="l"/>
                <a:tab pos="4283075" algn="l"/>
                <a:tab pos="5197475" algn="l"/>
                <a:tab pos="6111875" algn="l"/>
                <a:tab pos="7026275" algn="l"/>
                <a:tab pos="7940675" algn="l"/>
                <a:tab pos="8855075" algn="l"/>
                <a:tab pos="9769475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5475" algn="l"/>
                <a:tab pos="1539875" algn="l"/>
                <a:tab pos="2454275" algn="l"/>
                <a:tab pos="3368675" algn="l"/>
                <a:tab pos="4283075" algn="l"/>
                <a:tab pos="5197475" algn="l"/>
                <a:tab pos="6111875" algn="l"/>
                <a:tab pos="7026275" algn="l"/>
                <a:tab pos="7940675" algn="l"/>
                <a:tab pos="8855075" algn="l"/>
                <a:tab pos="9769475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2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1000" b="1" i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•</a:t>
            </a:r>
            <a:r>
              <a:rPr lang="sr-Cyrl-C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JCATS </a:t>
            </a:r>
            <a:r>
              <a:rPr lang="sr-Cyrl-C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верзија 12 се користи,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 15-имамо, а постоји 17</a:t>
            </a:r>
          </a:p>
          <a:p>
            <a:pPr eaLnBrk="1" hangingPunct="1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8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•</a:t>
            </a:r>
            <a:r>
              <a:rPr lang="sr-Cyrl-C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r>
              <a:rPr lang="sr-Cyrl-C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перације РВиПВО, КоВ и РФ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pPr eaLnBrk="1" hangingPunct="1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8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• 10</a:t>
            </a:r>
            <a:r>
              <a:rPr lang="sr-Cyrl-C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–</a:t>
            </a:r>
            <a:r>
              <a:rPr lang="sr-Cyrl-C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 страна, 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100</a:t>
            </a:r>
            <a:r>
              <a:rPr lang="sr-Cyrl-C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000</a:t>
            </a:r>
            <a:r>
              <a:rPr lang="sr-Cyrl-C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 ентитета 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sr-Cyrl-C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система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sr-Cyrl-C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агрегата, јединица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), </a:t>
            </a:r>
          </a:p>
          <a:p>
            <a:pPr eaLnBrk="1" hangingPunct="1">
              <a:lnSpc>
                <a:spcPct val="90000"/>
              </a:lnSpc>
              <a:spcBef>
                <a:spcPts val="2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9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• T</a:t>
            </a:r>
            <a:r>
              <a:rPr lang="sr-Cyrl-C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ерен 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sr-Cyrl-C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макс.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10000 x 10000)км </a:t>
            </a:r>
            <a:r>
              <a:rPr lang="sr-Cyrl-C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оптимално 1200 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sr-Cyrl-C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 1200 км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pPr eaLnBrk="1" hangingPunct="1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8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sr-Cyrl-C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Операције у насељеним местима (спратови, врата и прозори)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pPr eaLnBrk="1" hangingPunct="1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r-Cyrl-CS" altLang="en-US" sz="8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sr-Cyrl-C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Подземни објекти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sr-Cyrl-C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(тунели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sr-Cyrl-C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заклони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sr-Cyrl-C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бункери),</a:t>
            </a:r>
          </a:p>
          <a:p>
            <a:pPr eaLnBrk="1" hangingPunct="1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r-Cyrl-CS" altLang="en-US" sz="8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sr-Cyrl-C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Утицај времена (атмосферски услови)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pPr eaLnBrk="1" hangingPunct="1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r-Cyrl-CS" altLang="en-US" sz="8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sr-Cyrl-C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Утицај борбеног замора на 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sr-Cyrl-C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на извођење операција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pPr eaLnBrk="1" hangingPunct="1">
              <a:lnSpc>
                <a:spcPct val="90000"/>
              </a:lnSpc>
              <a:spcBef>
                <a:spcPts val="2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r-Cyrl-CS" altLang="en-US" sz="8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sr-Cyrl-C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Непосредно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/ </a:t>
            </a:r>
            <a:r>
              <a:rPr lang="sr-Cyrl-CS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Посредно гађање....</a:t>
            </a:r>
          </a:p>
        </p:txBody>
      </p:sp>
      <p:sp>
        <p:nvSpPr>
          <p:cNvPr id="57348" name="Rectangle 25"/>
          <p:cNvSpPr>
            <a:spLocks noChangeArrowheads="1"/>
          </p:cNvSpPr>
          <p:nvPr/>
        </p:nvSpPr>
        <p:spPr bwMode="auto">
          <a:xfrm>
            <a:off x="7143750" y="285750"/>
            <a:ext cx="1857375" cy="571500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1" hangingPunct="1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ЈCATS</a:t>
            </a:r>
          </a:p>
        </p:txBody>
      </p:sp>
      <p:grpSp>
        <p:nvGrpSpPr>
          <p:cNvPr id="69637" name="Group 6"/>
          <p:cNvGrpSpPr>
            <a:grpSpLocks/>
          </p:cNvGrpSpPr>
          <p:nvPr/>
        </p:nvGrpSpPr>
        <p:grpSpPr bwMode="auto">
          <a:xfrm>
            <a:off x="6948488" y="1341438"/>
            <a:ext cx="2124075" cy="4572000"/>
            <a:chOff x="5643570" y="1428736"/>
            <a:chExt cx="3005151" cy="4572032"/>
          </a:xfrm>
        </p:grpSpPr>
        <p:pic>
          <p:nvPicPr>
            <p:cNvPr id="6963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9322" y="1428736"/>
              <a:ext cx="2719399" cy="4572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5643570" y="3500437"/>
              <a:ext cx="500858" cy="19288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143000"/>
            <a:ext cx="8501063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010400" y="6524625"/>
            <a:ext cx="213360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D9F093F-281B-4A97-8E7F-47D797503F62}" type="slidenum">
              <a:rPr lang="en-US" altLang="en-US">
                <a:solidFill>
                  <a:schemeClr val="tx1"/>
                </a:solidFill>
              </a:rPr>
              <a:pPr eaLnBrk="1" hangingPunct="1"/>
              <a:t>14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8372" name="Rectangle 2"/>
          <p:cNvSpPr>
            <a:spLocks noChangeArrowheads="1"/>
          </p:cNvSpPr>
          <p:nvPr/>
        </p:nvSpPr>
        <p:spPr bwMode="auto">
          <a:xfrm>
            <a:off x="7000875" y="333375"/>
            <a:ext cx="1785938" cy="688975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1" hangingPunct="1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ЈCATS</a:t>
            </a:r>
          </a:p>
        </p:txBody>
      </p:sp>
      <p:sp>
        <p:nvSpPr>
          <p:cNvPr id="71685" name="Text Box 8"/>
          <p:cNvSpPr txBox="1">
            <a:spLocks noChangeArrowheads="1"/>
          </p:cNvSpPr>
          <p:nvPr/>
        </p:nvSpPr>
        <p:spPr bwMode="auto">
          <a:xfrm>
            <a:off x="42863" y="3786188"/>
            <a:ext cx="1079500" cy="3667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sr-Cyrl-CS" altLang="en-US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r>
              <a:rPr lang="sr-Cyrl-CS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Алатке</a:t>
            </a:r>
            <a:endParaRPr lang="en-US" altLang="en-US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6" name="Text Box 9"/>
          <p:cNvSpPr txBox="1">
            <a:spLocks noChangeArrowheads="1"/>
          </p:cNvSpPr>
          <p:nvPr/>
        </p:nvSpPr>
        <p:spPr bwMode="auto">
          <a:xfrm>
            <a:off x="179388" y="1497013"/>
            <a:ext cx="1079500" cy="3667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sr-Cyrl-CS" altLang="en-US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r>
              <a:rPr lang="sr-Cyrl-CS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Мени</a:t>
            </a:r>
            <a:endParaRPr lang="en-US" altLang="en-US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7" name="Text Box 12"/>
          <p:cNvSpPr txBox="1">
            <a:spLocks noChangeArrowheads="1"/>
          </p:cNvSpPr>
          <p:nvPr/>
        </p:nvSpPr>
        <p:spPr bwMode="auto">
          <a:xfrm>
            <a:off x="6786563" y="3025775"/>
            <a:ext cx="2087562" cy="366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sr-Cyrl-CS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Контролна табла</a:t>
            </a:r>
            <a:endParaRPr lang="en-US" altLang="en-US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8" name="Text Box 6"/>
          <p:cNvSpPr txBox="1">
            <a:spLocks noChangeArrowheads="1"/>
          </p:cNvSpPr>
          <p:nvPr/>
        </p:nvSpPr>
        <p:spPr bwMode="auto">
          <a:xfrm>
            <a:off x="2046288" y="3587750"/>
            <a:ext cx="2808287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sr-Cyrl-CS" altLang="en-US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r>
              <a:rPr lang="sr-Cyrl-CS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Симулационо бојиште</a:t>
            </a:r>
            <a:endParaRPr lang="en-US" altLang="en-US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9" name="Text Box 7"/>
          <p:cNvSpPr txBox="1">
            <a:spLocks noChangeArrowheads="1"/>
          </p:cNvSpPr>
          <p:nvPr/>
        </p:nvSpPr>
        <p:spPr bwMode="auto">
          <a:xfrm>
            <a:off x="5205413" y="5075238"/>
            <a:ext cx="1223962" cy="58102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sr-Cyrl-CS" altLang="en-US" sz="1600" b="1">
                <a:solidFill>
                  <a:schemeClr val="tx1"/>
                </a:solidFill>
                <a:latin typeface="Times New Roman" panose="02020603050405020304" pitchFamily="18" charset="0"/>
              </a:rPr>
              <a:t>Прегледни   прозор </a:t>
            </a:r>
            <a:endParaRPr lang="en-US" altLang="en-US" sz="1600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2409825" y="2214563"/>
            <a:ext cx="2016125" cy="36671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sr-Cyrl-CS" altLang="en-US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r>
              <a:rPr lang="sr-Cyrl-CS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Главни мени</a:t>
            </a:r>
            <a:endParaRPr lang="en-US" altLang="en-US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91882C7-F136-4050-8C91-9642A6F5F342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500188"/>
            <a:ext cx="8572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lnSpc>
                <a:spcPct val="60000"/>
              </a:lnSpc>
              <a:buFont typeface="Arial" panose="020B0604020202020204" pitchFamily="34" charset="0"/>
              <a:buNone/>
            </a:pPr>
            <a:r>
              <a:rPr lang="sr-Cyrl-CS" altLang="en-US" sz="3000" b="1" smtClean="0"/>
              <a:t>''С</a:t>
            </a:r>
            <a:r>
              <a:rPr lang="en-US" altLang="en-US" sz="3000" b="1" smtClean="0"/>
              <a:t> </a:t>
            </a:r>
            <a:r>
              <a:rPr lang="sr-Cyrl-CS" altLang="en-US" sz="3000" b="1" smtClean="0"/>
              <a:t>И</a:t>
            </a:r>
            <a:r>
              <a:rPr lang="en-US" altLang="en-US" sz="3000" b="1" smtClean="0"/>
              <a:t> </a:t>
            </a:r>
            <a:r>
              <a:rPr lang="sr-Cyrl-CS" altLang="en-US" sz="3000" b="1" smtClean="0"/>
              <a:t>С</a:t>
            </a:r>
            <a:r>
              <a:rPr lang="en-US" altLang="en-US" sz="3000" b="1" smtClean="0"/>
              <a:t> </a:t>
            </a:r>
            <a:r>
              <a:rPr lang="sr-Cyrl-CS" altLang="en-US" sz="3000" b="1" smtClean="0"/>
              <a:t>Т</a:t>
            </a:r>
            <a:r>
              <a:rPr lang="en-US" altLang="en-US" sz="3000" b="1" smtClean="0"/>
              <a:t> </a:t>
            </a:r>
            <a:r>
              <a:rPr lang="sr-Cyrl-CS" altLang="en-US" sz="3000" b="1" smtClean="0"/>
              <a:t>Е</a:t>
            </a:r>
            <a:r>
              <a:rPr lang="en-US" altLang="en-US" sz="3000" b="1" smtClean="0"/>
              <a:t> </a:t>
            </a:r>
            <a:r>
              <a:rPr lang="sr-Cyrl-CS" altLang="en-US" sz="3000" b="1" smtClean="0"/>
              <a:t>М'' :</a:t>
            </a:r>
          </a:p>
          <a:p>
            <a:pPr marL="0" indent="0" algn="ctr" eaLnBrk="1" hangingPunct="1">
              <a:lnSpc>
                <a:spcPct val="60000"/>
              </a:lnSpc>
              <a:buFont typeface="Arial" panose="020B0604020202020204" pitchFamily="34" charset="0"/>
              <a:buNone/>
            </a:pPr>
            <a:endParaRPr lang="en-US" altLang="en-US" sz="1700" smtClean="0"/>
          </a:p>
          <a:p>
            <a:pPr marL="0" indent="0" algn="just" eaLnBrk="1" hangingPunct="1">
              <a:lnSpc>
                <a:spcPct val="60000"/>
              </a:lnSpc>
              <a:buFont typeface="Arial" panose="020B0604020202020204" pitchFamily="34" charset="0"/>
              <a:buNone/>
            </a:pPr>
            <a:r>
              <a:rPr lang="sr-Cyrl-CS" altLang="en-US" sz="3000" smtClean="0"/>
              <a:t>у </a:t>
            </a:r>
            <a:r>
              <a:rPr lang="en-US" altLang="en-US" sz="3000" smtClean="0"/>
              <a:t>JCATS</a:t>
            </a:r>
            <a:r>
              <a:rPr lang="sr-Cyrl-CS" altLang="en-US" sz="3000" smtClean="0"/>
              <a:t>-у чине </a:t>
            </a:r>
            <a:r>
              <a:rPr lang="sr-Cyrl-CS" altLang="en-US" sz="3000" i="1" smtClean="0">
                <a:solidFill>
                  <a:srgbClr val="0000FF"/>
                </a:solidFill>
              </a:rPr>
              <a:t>оруђе/оружје</a:t>
            </a:r>
            <a:r>
              <a:rPr lang="sr-Cyrl-CS" altLang="en-US" sz="3000" smtClean="0">
                <a:solidFill>
                  <a:srgbClr val="0000FF"/>
                </a:solidFill>
              </a:rPr>
              <a:t>, </a:t>
            </a:r>
            <a:r>
              <a:rPr lang="sr-Cyrl-CS" altLang="en-US" sz="3000" i="1" smtClean="0">
                <a:solidFill>
                  <a:srgbClr val="0000FF"/>
                </a:solidFill>
              </a:rPr>
              <a:t>муниција </a:t>
            </a:r>
            <a:r>
              <a:rPr lang="sr-Cyrl-CS" altLang="en-US" sz="3000" smtClean="0"/>
              <a:t>за то оруђе/оружје, </a:t>
            </a:r>
            <a:r>
              <a:rPr lang="sr-Cyrl-CS" altLang="en-US" sz="3000" i="1" smtClean="0">
                <a:solidFill>
                  <a:srgbClr val="0000FF"/>
                </a:solidFill>
              </a:rPr>
              <a:t>сензори</a:t>
            </a:r>
            <a:r>
              <a:rPr lang="sr-Cyrl-CS" altLang="en-US" sz="3000" smtClean="0"/>
              <a:t> и одређени број </a:t>
            </a:r>
            <a:r>
              <a:rPr lang="sr-Cyrl-CS" altLang="en-US" sz="3000" i="1" smtClean="0">
                <a:solidFill>
                  <a:srgbClr val="0000FF"/>
                </a:solidFill>
              </a:rPr>
              <a:t>карактеристика</a:t>
            </a:r>
            <a:r>
              <a:rPr lang="sr-Cyrl-CS" altLang="en-US" sz="3000" i="1" smtClean="0"/>
              <a:t> и </a:t>
            </a:r>
            <a:r>
              <a:rPr lang="sr-Cyrl-CS" altLang="en-US" sz="3000" i="1" smtClean="0">
                <a:solidFill>
                  <a:srgbClr val="0000FF"/>
                </a:solidFill>
              </a:rPr>
              <a:t>мисија</a:t>
            </a:r>
            <a:r>
              <a:rPr lang="sr-Cyrl-CS" altLang="en-US" sz="3000" smtClean="0"/>
              <a:t>.</a:t>
            </a:r>
            <a:endParaRPr lang="en-US" altLang="en-US" sz="3000" smtClean="0"/>
          </a:p>
          <a:p>
            <a:pPr marL="0" indent="0" algn="just" eaLnBrk="1" hangingPunct="1">
              <a:lnSpc>
                <a:spcPct val="60000"/>
              </a:lnSpc>
              <a:buFont typeface="Arial" panose="020B0604020202020204" pitchFamily="34" charset="0"/>
              <a:buNone/>
            </a:pPr>
            <a:endParaRPr lang="sr-Cyrl-CS" altLang="en-US" sz="3000" smtClean="0"/>
          </a:p>
          <a:p>
            <a:pPr marL="0" indent="0" algn="just" eaLnBrk="1" hangingPunct="1">
              <a:lnSpc>
                <a:spcPct val="60000"/>
              </a:lnSpc>
              <a:buFont typeface="Arial" panose="020B0604020202020204" pitchFamily="34" charset="0"/>
              <a:buNone/>
            </a:pPr>
            <a:r>
              <a:rPr lang="sr-Cyrl-CS" altLang="en-US" sz="3000" u="sng" smtClean="0"/>
              <a:t>П</a:t>
            </a:r>
            <a:r>
              <a:rPr lang="en-US" altLang="en-US" sz="3000" u="sng" smtClean="0"/>
              <a:t> </a:t>
            </a:r>
            <a:r>
              <a:rPr lang="sr-Cyrl-CS" altLang="en-US" sz="3000" u="sng" smtClean="0"/>
              <a:t>Р</a:t>
            </a:r>
            <a:r>
              <a:rPr lang="en-US" altLang="en-US" sz="3000" u="sng" smtClean="0"/>
              <a:t> </a:t>
            </a:r>
            <a:r>
              <a:rPr lang="sr-Cyrl-CS" altLang="en-US" sz="3000" u="sng" smtClean="0"/>
              <a:t>И</a:t>
            </a:r>
            <a:r>
              <a:rPr lang="en-US" altLang="en-US" sz="3000" u="sng" smtClean="0"/>
              <a:t> </a:t>
            </a:r>
            <a:r>
              <a:rPr lang="sr-Cyrl-CS" altLang="en-US" sz="3000" u="sng" smtClean="0"/>
              <a:t>М</a:t>
            </a:r>
            <a:r>
              <a:rPr lang="en-US" altLang="en-US" sz="3000" u="sng" smtClean="0"/>
              <a:t> </a:t>
            </a:r>
            <a:r>
              <a:rPr lang="sr-Cyrl-CS" altLang="en-US" sz="3000" u="sng" smtClean="0"/>
              <a:t>Е</a:t>
            </a:r>
            <a:r>
              <a:rPr lang="en-US" altLang="en-US" sz="3000" u="sng" smtClean="0"/>
              <a:t> </a:t>
            </a:r>
            <a:r>
              <a:rPr lang="sr-Cyrl-CS" altLang="en-US" sz="3000" u="sng" smtClean="0"/>
              <a:t>Р И:</a:t>
            </a:r>
          </a:p>
          <a:p>
            <a:pPr marL="0" indent="0" algn="just" eaLnBrk="1" hangingPunct="1">
              <a:lnSpc>
                <a:spcPct val="60000"/>
              </a:lnSpc>
              <a:buFont typeface="Arial" panose="020B0604020202020204" pitchFamily="34" charset="0"/>
              <a:buNone/>
            </a:pPr>
            <a:r>
              <a:rPr lang="sr-Cyrl-CS" altLang="en-US" sz="3000" i="1" smtClean="0"/>
              <a:t>Стрелац</a:t>
            </a:r>
            <a:r>
              <a:rPr lang="sr-Cyrl-CS" altLang="en-US" sz="3000" smtClean="0"/>
              <a:t> наоружан </a:t>
            </a:r>
            <a:r>
              <a:rPr lang="sr-Cyrl-CS" altLang="en-US" sz="3000" smtClean="0">
                <a:solidFill>
                  <a:srgbClr val="0000FF"/>
                </a:solidFill>
              </a:rPr>
              <a:t>АПу</a:t>
            </a:r>
            <a:r>
              <a:rPr lang="sr-Cyrl-CS" altLang="en-US" sz="3000" smtClean="0">
                <a:solidFill>
                  <a:srgbClr val="FE164D"/>
                </a:solidFill>
              </a:rPr>
              <a:t> </a:t>
            </a:r>
            <a:r>
              <a:rPr lang="sr-Cyrl-CS" altLang="en-US" sz="3000" smtClean="0"/>
              <a:t>са </a:t>
            </a:r>
            <a:r>
              <a:rPr lang="sr-Cyrl-CS" altLang="en-US" sz="3000" smtClean="0">
                <a:solidFill>
                  <a:srgbClr val="0000FF"/>
                </a:solidFill>
              </a:rPr>
              <a:t>1 б/к </a:t>
            </a:r>
            <a:r>
              <a:rPr lang="sr-Cyrl-CS" altLang="en-US" sz="3000" smtClean="0"/>
              <a:t>муниције, са </a:t>
            </a:r>
            <a:r>
              <a:rPr lang="sr-Cyrl-CS" altLang="en-US" sz="3000" smtClean="0">
                <a:solidFill>
                  <a:srgbClr val="0000FF"/>
                </a:solidFill>
              </a:rPr>
              <a:t>двогледом</a:t>
            </a:r>
            <a:r>
              <a:rPr lang="sr-Cyrl-CS" altLang="en-US" sz="3000" smtClean="0"/>
              <a:t> и </a:t>
            </a:r>
            <a:r>
              <a:rPr lang="sr-Cyrl-CS" altLang="en-US" sz="3000" smtClean="0">
                <a:solidFill>
                  <a:srgbClr val="0000FF"/>
                </a:solidFill>
              </a:rPr>
              <a:t>задатком да уништава противникову ж/с</a:t>
            </a:r>
            <a:r>
              <a:rPr lang="sr-Cyrl-CS" altLang="en-US" sz="3000" smtClean="0"/>
              <a:t>;</a:t>
            </a:r>
          </a:p>
          <a:p>
            <a:pPr marL="0" indent="0" algn="just" eaLnBrk="1" hangingPunct="1">
              <a:lnSpc>
                <a:spcPct val="60000"/>
              </a:lnSpc>
              <a:buFont typeface="Arial" panose="020B0604020202020204" pitchFamily="34" charset="0"/>
              <a:buNone/>
            </a:pPr>
            <a:endParaRPr lang="sr-Cyrl-CS" altLang="en-US" sz="3000" i="1" smtClean="0"/>
          </a:p>
          <a:p>
            <a:pPr marL="0" indent="0" algn="just" eaLnBrk="1" hangingPunct="1">
              <a:lnSpc>
                <a:spcPct val="60000"/>
              </a:lnSpc>
              <a:buFont typeface="Arial" panose="020B0604020202020204" pitchFamily="34" charset="0"/>
              <a:buNone/>
            </a:pPr>
            <a:r>
              <a:rPr lang="sr-Cyrl-CS" altLang="en-US" sz="3000" i="1" smtClean="0"/>
              <a:t>ТХ 152 мм М-84 “Нора” </a:t>
            </a:r>
            <a:r>
              <a:rPr lang="sr-Cyrl-CS" altLang="en-US" sz="3000" smtClean="0"/>
              <a:t>са </a:t>
            </a:r>
            <a:r>
              <a:rPr lang="sr-Cyrl-CS" altLang="en-US" sz="3000" smtClean="0">
                <a:solidFill>
                  <a:srgbClr val="0000FF"/>
                </a:solidFill>
              </a:rPr>
              <a:t>1 б/к </a:t>
            </a:r>
            <a:r>
              <a:rPr lang="sr-Cyrl-CS" altLang="en-US" sz="3000" smtClean="0"/>
              <a:t>муниције, са </a:t>
            </a:r>
            <a:r>
              <a:rPr lang="sr-Cyrl-CS" altLang="en-US" sz="3000" smtClean="0">
                <a:solidFill>
                  <a:srgbClr val="0000FF"/>
                </a:solidFill>
              </a:rPr>
              <a:t>панорамом и оптичким нишаном </a:t>
            </a:r>
            <a:r>
              <a:rPr lang="sr-Cyrl-CS" altLang="en-US" sz="3000" smtClean="0"/>
              <a:t>и </a:t>
            </a:r>
            <a:r>
              <a:rPr lang="sr-Cyrl-CS" altLang="en-US" sz="3000" smtClean="0">
                <a:solidFill>
                  <a:srgbClr val="0000FF"/>
                </a:solidFill>
              </a:rPr>
              <a:t>задатком да уништава противникову ж/с, артиљерију итд</a:t>
            </a:r>
            <a:r>
              <a:rPr lang="sr-Cyrl-CS" altLang="en-US" sz="3000" smtClean="0"/>
              <a:t>;</a:t>
            </a:r>
            <a:r>
              <a:rPr lang="sr-Cyrl-CS" altLang="en-US" sz="3000" smtClean="0">
                <a:solidFill>
                  <a:srgbClr val="FF0000"/>
                </a:solidFill>
              </a:rPr>
              <a:t> </a:t>
            </a:r>
          </a:p>
          <a:p>
            <a:pPr marL="0" indent="0" algn="just" eaLnBrk="1" hangingPunct="1">
              <a:lnSpc>
                <a:spcPct val="60000"/>
              </a:lnSpc>
              <a:buFont typeface="Arial" panose="020B0604020202020204" pitchFamily="34" charset="0"/>
              <a:buNone/>
            </a:pPr>
            <a:r>
              <a:rPr lang="sr-Cyrl-CS" altLang="en-US" sz="3000" smtClean="0">
                <a:solidFill>
                  <a:srgbClr val="FE164D"/>
                </a:solidFill>
              </a:rPr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643688" y="214313"/>
            <a:ext cx="2357437" cy="785812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1" hangingPunct="1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JCATS</a:t>
            </a:r>
            <a:endParaRPr lang="sr-Cyrl-CS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sr-Cyrl-C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ТЕРМИНИ</a:t>
            </a:r>
            <a:endParaRPr lang="sr-Latn-CS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09" name="Picture 4" descr="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3" t="27190" r="28249" b="27493"/>
          <a:stretch>
            <a:fillRect/>
          </a:stretch>
        </p:blipFill>
        <p:spPr bwMode="auto">
          <a:xfrm>
            <a:off x="7429500" y="5715000"/>
            <a:ext cx="1471613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010400" y="6524625"/>
            <a:ext cx="213360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7B70F97-EE0E-4BCA-948E-19B939BC5750}" type="slidenum">
              <a:rPr lang="en-US" altLang="en-US">
                <a:solidFill>
                  <a:schemeClr val="tx1"/>
                </a:solidFill>
              </a:rPr>
              <a:pPr eaLnBrk="1" hangingPunct="1"/>
              <a:t>16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14875" y="214313"/>
            <a:ext cx="4286250" cy="785812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1" hangingPunct="1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sr-Cyrl-C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ПРИМЕР СИСТЕМА ЛРСВ 128 ММ М-77 “ОГАЊ” </a:t>
            </a:r>
          </a:p>
        </p:txBody>
      </p:sp>
      <p:pic>
        <p:nvPicPr>
          <p:cNvPr id="73732" name="Picture 8" descr="oganj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143000"/>
            <a:ext cx="4143375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10" descr="general oganj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97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4" descr="Screensh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3" t="27190" r="28249" b="27493"/>
          <a:stretch>
            <a:fillRect/>
          </a:stretch>
        </p:blipFill>
        <p:spPr bwMode="auto">
          <a:xfrm>
            <a:off x="6572250" y="5214938"/>
            <a:ext cx="1471613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010400" y="6524625"/>
            <a:ext cx="213360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457DC1E-2FC7-4CBC-96FE-9981A8FC151D}" type="slidenum">
              <a:rPr lang="en-US" altLang="en-US">
                <a:solidFill>
                  <a:schemeClr val="tx1"/>
                </a:solidFill>
              </a:rPr>
              <a:pPr eaLnBrk="1" hangingPunct="1"/>
              <a:t>17</a:t>
            </a:fld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74755" name="Picture 8" descr="arms oganj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1206500"/>
            <a:ext cx="4254500" cy="543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9" descr="activities oganj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44735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714875" y="214313"/>
            <a:ext cx="4286250" cy="785812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1" hangingPunct="1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sr-Cyrl-C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ПРИМЕР СИСТЕМА ЛРСВ 128 ММ М-77 “ОГАЊ”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3DF78B5-B78A-4146-921A-436E1C36B10C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  <p:pic>
        <p:nvPicPr>
          <p:cNvPr id="75779" name="Picture 8" descr="oganj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00188"/>
            <a:ext cx="4143375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10" descr="general oganj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3200"/>
            <a:ext cx="4214813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4" descr="Screensh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3" t="27190" r="28249" b="27493"/>
          <a:stretch>
            <a:fillRect/>
          </a:stretch>
        </p:blipFill>
        <p:spPr bwMode="auto">
          <a:xfrm>
            <a:off x="7429500" y="5715000"/>
            <a:ext cx="1471613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714875" y="214313"/>
            <a:ext cx="4286250" cy="785812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1" hangingPunct="1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sr-Cyrl-C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ПРИМЕР СИСТЕМА ЛРСВ 128 ММ М-77 “ОГАЊ”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1CE50E-756A-4FEE-AA60-D56A2E6ACC0F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pic>
        <p:nvPicPr>
          <p:cNvPr id="76803" name="Picture 8" descr="arms oganj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571625"/>
            <a:ext cx="4000500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9" descr="activities oganj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04963"/>
            <a:ext cx="4000500" cy="511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4" descr="Screensh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3" t="27190" r="28249" b="27493"/>
          <a:stretch>
            <a:fillRect/>
          </a:stretch>
        </p:blipFill>
        <p:spPr bwMode="auto">
          <a:xfrm>
            <a:off x="7429500" y="5715000"/>
            <a:ext cx="1471613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714875" y="214313"/>
            <a:ext cx="4286250" cy="785812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1" hangingPunct="1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sr-Cyrl-C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ПРИМЕР СИСТЕМА ЛРСВ 128 ММ М-77 “ОГАЊ”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010400" y="6524625"/>
            <a:ext cx="213360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57FA271-D3BB-4E0F-8599-5B8DDE4BA746}" type="slidenum">
              <a:rPr lang="en-US" altLang="en-US">
                <a:solidFill>
                  <a:schemeClr val="tx1"/>
                </a:solidFill>
              </a:rPr>
              <a:pPr eaLnBrk="1" hangingPunct="1"/>
              <a:t>2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42875" y="1555750"/>
            <a:ext cx="8858250" cy="480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1" hangingPunct="1">
              <a:lnSpc>
                <a:spcPct val="105000"/>
              </a:lnSpc>
              <a:buFont typeface="Arial" panose="020B0604020202020204" pitchFamily="34" charset="0"/>
              <a:buNone/>
            </a:pPr>
            <a:r>
              <a:rPr lang="en-US" altLang="en-US" i="1" smtClean="0"/>
              <a:t>(</a:t>
            </a:r>
            <a:r>
              <a:rPr lang="sr-Cyrl-CS" altLang="en-US" i="1" smtClean="0"/>
              <a:t>Joint Conflict and Tactical Simulation</a:t>
            </a:r>
            <a:r>
              <a:rPr lang="en-US" altLang="en-US" i="1" smtClean="0"/>
              <a:t>)</a:t>
            </a:r>
            <a:endParaRPr lang="ru-RU" altLang="en-US" i="1" smtClean="0"/>
          </a:p>
          <a:p>
            <a:pPr marL="609600" indent="-609600" eaLnBrk="1" hangingPunct="1">
              <a:lnSpc>
                <a:spcPct val="105000"/>
              </a:lnSpc>
              <a:buFont typeface="Arial" panose="020B0604020202020204" pitchFamily="34" charset="0"/>
              <a:buNone/>
            </a:pPr>
            <a:r>
              <a:rPr lang="ru-RU" altLang="en-US" smtClean="0"/>
              <a:t>Интерактивна симулација конвенционалног и неконвенционалног сукоба на тактичком и оперативно-страрегијском нивоу у којој могу учествовати више сукобљених страна, а која се користи као средство за обуку и увежбавање команди јединица ВС у планирању и извођењу дејстава у свим  мисијама ВС.</a:t>
            </a:r>
          </a:p>
        </p:txBody>
      </p:sp>
      <p:sp>
        <p:nvSpPr>
          <p:cNvPr id="46084" name="Rectangle 2"/>
          <p:cNvSpPr>
            <a:spLocks noChangeArrowheads="1"/>
          </p:cNvSpPr>
          <p:nvPr/>
        </p:nvSpPr>
        <p:spPr bwMode="auto">
          <a:xfrm>
            <a:off x="5214938" y="214313"/>
            <a:ext cx="3714750" cy="1071562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ЈCATS, појам, намена, основне карактеристике</a:t>
            </a:r>
          </a:p>
        </p:txBody>
      </p:sp>
      <p:pic>
        <p:nvPicPr>
          <p:cNvPr id="56325" name="Picture 8" descr="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3" t="27190" r="28249" b="27493"/>
          <a:stretch>
            <a:fillRect/>
          </a:stretch>
        </p:blipFill>
        <p:spPr bwMode="auto">
          <a:xfrm>
            <a:off x="7380288" y="5707063"/>
            <a:ext cx="1763712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7111412-E0AA-48F7-8240-C53EC54A7820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pic>
        <p:nvPicPr>
          <p:cNvPr id="77827" name="Picture 5" descr="vp oganj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6050"/>
            <a:ext cx="9144000" cy="54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4" descr="Screensh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3" t="27190" r="28249" b="27493"/>
          <a:stretch>
            <a:fillRect/>
          </a:stretch>
        </p:blipFill>
        <p:spPr bwMode="auto">
          <a:xfrm>
            <a:off x="7429500" y="5715000"/>
            <a:ext cx="1471613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714875" y="214313"/>
            <a:ext cx="4286250" cy="785812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1" hangingPunct="1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sr-Cyrl-C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ПРИМЕР СИСТЕМА ЛРСВ 128 ММ М-77 “ОГАЊ”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91598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7500938" y="1928813"/>
            <a:ext cx="857250" cy="428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178800" y="1928813"/>
            <a:ext cx="857250" cy="428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89638" y="1906588"/>
            <a:ext cx="857250" cy="428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071813" y="1917700"/>
            <a:ext cx="857250" cy="428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855" name="Text Box 54"/>
          <p:cNvSpPr txBox="1">
            <a:spLocks noChangeArrowheads="1"/>
          </p:cNvSpPr>
          <p:nvPr/>
        </p:nvSpPr>
        <p:spPr bwMode="auto">
          <a:xfrm>
            <a:off x="900113" y="23813"/>
            <a:ext cx="82677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Моделовање</a:t>
            </a:r>
            <a:r>
              <a:rPr lang="sr-Cyrl-C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података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sr-Cyrl-C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о ентитетима симулационог софтвера </a:t>
            </a:r>
            <a:r>
              <a:rPr lang="sr-Latn-C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JCATS</a:t>
            </a:r>
            <a:endParaRPr lang="sr-Cyrl-C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gener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8813"/>
            <a:ext cx="5072063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activit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1870075"/>
            <a:ext cx="4929187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8" name="Slide Number Placeholder 1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238875"/>
            <a:ext cx="213360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994D4C7-30F4-4132-B20F-B712F760849D}" type="slidenum">
              <a:rPr lang="sr-Latn-CS" altLang="en-US">
                <a:solidFill>
                  <a:schemeClr val="tx1"/>
                </a:solidFill>
              </a:rPr>
              <a:pPr eaLnBrk="1" hangingPunct="1"/>
              <a:t>21</a:t>
            </a:fld>
            <a:endParaRPr lang="sr-Latn-CS" altLang="en-US">
              <a:solidFill>
                <a:schemeClr val="tx1"/>
              </a:solidFill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7000875" y="333375"/>
            <a:ext cx="1785938" cy="688975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1" hangingPunct="1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ЈCATS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54"/>
          <p:cNvSpPr txBox="1">
            <a:spLocks noChangeArrowheads="1"/>
          </p:cNvSpPr>
          <p:nvPr/>
        </p:nvSpPr>
        <p:spPr bwMode="auto">
          <a:xfrm>
            <a:off x="900113" y="23813"/>
            <a:ext cx="82677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Моделовање</a:t>
            </a:r>
            <a:r>
              <a:rPr lang="sr-Cyrl-C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података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sr-Cyrl-C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о ентитетима симулационог софтвера </a:t>
            </a:r>
            <a:r>
              <a:rPr lang="sr-Latn-C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JCATS</a:t>
            </a:r>
            <a:endParaRPr lang="sr-Cyrl-C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899" name="Slide Number Placeholder 1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238875"/>
            <a:ext cx="213360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7CB5F0C-3202-4ECB-A083-B92D49BA0ACC}" type="slidenum">
              <a:rPr lang="sr-Latn-CS" altLang="en-US">
                <a:solidFill>
                  <a:schemeClr val="tx1"/>
                </a:solidFill>
              </a:rPr>
              <a:pPr eaLnBrk="1" hangingPunct="1"/>
              <a:t>22</a:t>
            </a:fld>
            <a:endParaRPr lang="sr-Latn-CS" altLang="en-US">
              <a:solidFill>
                <a:schemeClr val="tx1"/>
              </a:solidFill>
            </a:endParaRPr>
          </a:p>
        </p:txBody>
      </p:sp>
      <p:sp>
        <p:nvSpPr>
          <p:cNvPr id="80900" name="Rectangle 2"/>
          <p:cNvSpPr>
            <a:spLocks noChangeArrowheads="1"/>
          </p:cNvSpPr>
          <p:nvPr/>
        </p:nvSpPr>
        <p:spPr bwMode="auto">
          <a:xfrm>
            <a:off x="971550" y="333375"/>
            <a:ext cx="8172450" cy="688975"/>
          </a:xfrm>
          <a:prstGeom prst="rect">
            <a:avLst/>
          </a:prstGeom>
          <a:solidFill>
            <a:srgbClr val="9E06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 startAt="2"/>
            </a:pPr>
            <a:r>
              <a:rPr lang="ru-RU" altLang="en-US" sz="2400" b="1">
                <a:solidFill>
                  <a:schemeClr val="tx1"/>
                </a:solidFill>
                <a:latin typeface="Times New Roman" panose="02020603050405020304" pitchFamily="18" charset="0"/>
              </a:rPr>
              <a:t>ЈCATS, појам, намена, основне карактеристике</a:t>
            </a:r>
          </a:p>
        </p:txBody>
      </p:sp>
      <p:pic>
        <p:nvPicPr>
          <p:cNvPr id="8090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2214563"/>
            <a:ext cx="91598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gener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286125"/>
            <a:ext cx="3276600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activit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3643313"/>
            <a:ext cx="4929187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Slide Number Placeholder 1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238875"/>
            <a:ext cx="213360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E9A4451-957C-422D-A983-E3558E85EC46}" type="slidenum">
              <a:rPr lang="sr-Latn-CS" altLang="en-US">
                <a:solidFill>
                  <a:schemeClr val="tx1"/>
                </a:solidFill>
              </a:rPr>
              <a:pPr eaLnBrk="1" hangingPunct="1"/>
              <a:t>23</a:t>
            </a:fld>
            <a:endParaRPr lang="sr-Latn-CS" altLang="en-US">
              <a:solidFill>
                <a:schemeClr val="tx1"/>
              </a:solidFill>
            </a:endParaRPr>
          </a:p>
        </p:txBody>
      </p:sp>
      <p:sp>
        <p:nvSpPr>
          <p:cNvPr id="82950" name="TextBox 1"/>
          <p:cNvSpPr txBox="1">
            <a:spLocks noChangeArrowheads="1"/>
          </p:cNvSpPr>
          <p:nvPr/>
        </p:nvSpPr>
        <p:spPr bwMode="auto">
          <a:xfrm>
            <a:off x="1285875" y="1714500"/>
            <a:ext cx="3103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tx1"/>
                </a:solidFill>
              </a:rPr>
              <a:t>За свако средство-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000875" y="333375"/>
            <a:ext cx="1785938" cy="688975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1" hangingPunct="1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ЈCATS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13"/>
            <a:ext cx="91440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635375" y="1023938"/>
            <a:ext cx="2016125" cy="360362"/>
            <a:chOff x="2290" y="645"/>
            <a:chExt cx="1270" cy="227"/>
          </a:xfrm>
        </p:grpSpPr>
        <p:sp>
          <p:nvSpPr>
            <p:cNvPr id="85013" name="AutoShape 5"/>
            <p:cNvSpPr>
              <a:spLocks noChangeArrowheads="1"/>
            </p:cNvSpPr>
            <p:nvPr/>
          </p:nvSpPr>
          <p:spPr bwMode="auto">
            <a:xfrm>
              <a:off x="2426" y="709"/>
              <a:ext cx="1134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2 w 21600"/>
                <a:gd name="T25" fmla="*/ 3176 h 21600"/>
                <a:gd name="T26" fmla="*/ 18438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359" y="10800"/>
                  </a:moveTo>
                  <a:cubicBezTo>
                    <a:pt x="2359" y="15462"/>
                    <a:pt x="6138" y="19241"/>
                    <a:pt x="10800" y="19241"/>
                  </a:cubicBezTo>
                  <a:cubicBezTo>
                    <a:pt x="15462" y="19241"/>
                    <a:pt x="19241" y="15462"/>
                    <a:pt x="19241" y="10800"/>
                  </a:cubicBezTo>
                  <a:cubicBezTo>
                    <a:pt x="19241" y="6138"/>
                    <a:pt x="15462" y="2359"/>
                    <a:pt x="10800" y="2359"/>
                  </a:cubicBezTo>
                  <a:cubicBezTo>
                    <a:pt x="6138" y="2359"/>
                    <a:pt x="2359" y="6138"/>
                    <a:pt x="2359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4" name="WordArt 6"/>
            <p:cNvSpPr>
              <a:spLocks noChangeArrowheads="1" noChangeShapeType="1" noTextEdit="1"/>
            </p:cNvSpPr>
            <p:nvPr/>
          </p:nvSpPr>
          <p:spPr bwMode="auto">
            <a:xfrm>
              <a:off x="2290" y="645"/>
              <a:ext cx="90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779838" y="1600200"/>
            <a:ext cx="2016125" cy="360363"/>
            <a:chOff x="2290" y="645"/>
            <a:chExt cx="1270" cy="227"/>
          </a:xfrm>
        </p:grpSpPr>
        <p:sp>
          <p:nvSpPr>
            <p:cNvPr id="85011" name="AutoShape 9"/>
            <p:cNvSpPr>
              <a:spLocks noChangeArrowheads="1"/>
            </p:cNvSpPr>
            <p:nvPr/>
          </p:nvSpPr>
          <p:spPr bwMode="auto">
            <a:xfrm>
              <a:off x="2426" y="709"/>
              <a:ext cx="1134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2 w 21600"/>
                <a:gd name="T25" fmla="*/ 3176 h 21600"/>
                <a:gd name="T26" fmla="*/ 18438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359" y="10800"/>
                  </a:moveTo>
                  <a:cubicBezTo>
                    <a:pt x="2359" y="15462"/>
                    <a:pt x="6138" y="19241"/>
                    <a:pt x="10800" y="19241"/>
                  </a:cubicBezTo>
                  <a:cubicBezTo>
                    <a:pt x="15462" y="19241"/>
                    <a:pt x="19241" y="15462"/>
                    <a:pt x="19241" y="10800"/>
                  </a:cubicBezTo>
                  <a:cubicBezTo>
                    <a:pt x="19241" y="6138"/>
                    <a:pt x="15462" y="2359"/>
                    <a:pt x="10800" y="2359"/>
                  </a:cubicBezTo>
                  <a:cubicBezTo>
                    <a:pt x="6138" y="2359"/>
                    <a:pt x="2359" y="6138"/>
                    <a:pt x="2359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2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290" y="645"/>
              <a:ext cx="90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851275" y="817563"/>
            <a:ext cx="1439863" cy="287337"/>
            <a:chOff x="2290" y="645"/>
            <a:chExt cx="1270" cy="227"/>
          </a:xfrm>
        </p:grpSpPr>
        <p:sp>
          <p:nvSpPr>
            <p:cNvPr id="85009" name="AutoShape 12"/>
            <p:cNvSpPr>
              <a:spLocks noChangeArrowheads="1"/>
            </p:cNvSpPr>
            <p:nvPr/>
          </p:nvSpPr>
          <p:spPr bwMode="auto">
            <a:xfrm>
              <a:off x="2426" y="709"/>
              <a:ext cx="1134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2 w 21600"/>
                <a:gd name="T25" fmla="*/ 3176 h 21600"/>
                <a:gd name="T26" fmla="*/ 18438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359" y="10800"/>
                  </a:moveTo>
                  <a:cubicBezTo>
                    <a:pt x="2359" y="15462"/>
                    <a:pt x="6138" y="19241"/>
                    <a:pt x="10800" y="19241"/>
                  </a:cubicBezTo>
                  <a:cubicBezTo>
                    <a:pt x="15462" y="19241"/>
                    <a:pt x="19241" y="15462"/>
                    <a:pt x="19241" y="10800"/>
                  </a:cubicBezTo>
                  <a:cubicBezTo>
                    <a:pt x="19241" y="6138"/>
                    <a:pt x="15462" y="2359"/>
                    <a:pt x="10800" y="2359"/>
                  </a:cubicBezTo>
                  <a:cubicBezTo>
                    <a:pt x="6138" y="2359"/>
                    <a:pt x="2359" y="6138"/>
                    <a:pt x="2359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0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2290" y="645"/>
              <a:ext cx="90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800475" y="2012950"/>
            <a:ext cx="2016125" cy="360363"/>
            <a:chOff x="2290" y="645"/>
            <a:chExt cx="1270" cy="227"/>
          </a:xfrm>
        </p:grpSpPr>
        <p:sp>
          <p:nvSpPr>
            <p:cNvPr id="85007" name="AutoShape 15"/>
            <p:cNvSpPr>
              <a:spLocks noChangeArrowheads="1"/>
            </p:cNvSpPr>
            <p:nvPr/>
          </p:nvSpPr>
          <p:spPr bwMode="auto">
            <a:xfrm>
              <a:off x="2426" y="709"/>
              <a:ext cx="1134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2 w 21600"/>
                <a:gd name="T25" fmla="*/ 3176 h 21600"/>
                <a:gd name="T26" fmla="*/ 18438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359" y="10800"/>
                  </a:moveTo>
                  <a:cubicBezTo>
                    <a:pt x="2359" y="15462"/>
                    <a:pt x="6138" y="19241"/>
                    <a:pt x="10800" y="19241"/>
                  </a:cubicBezTo>
                  <a:cubicBezTo>
                    <a:pt x="15462" y="19241"/>
                    <a:pt x="19241" y="15462"/>
                    <a:pt x="19241" y="10800"/>
                  </a:cubicBezTo>
                  <a:cubicBezTo>
                    <a:pt x="19241" y="6138"/>
                    <a:pt x="15462" y="2359"/>
                    <a:pt x="10800" y="2359"/>
                  </a:cubicBezTo>
                  <a:cubicBezTo>
                    <a:pt x="6138" y="2359"/>
                    <a:pt x="2359" y="6138"/>
                    <a:pt x="2359" y="1080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8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2290" y="645"/>
              <a:ext cx="90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116013" y="404813"/>
            <a:ext cx="5327650" cy="1295400"/>
            <a:chOff x="703" y="255"/>
            <a:chExt cx="3356" cy="816"/>
          </a:xfrm>
        </p:grpSpPr>
        <p:grpSp>
          <p:nvGrpSpPr>
            <p:cNvPr id="85002" name="Group 26"/>
            <p:cNvGrpSpPr>
              <a:grpSpLocks/>
            </p:cNvGrpSpPr>
            <p:nvPr/>
          </p:nvGrpSpPr>
          <p:grpSpPr bwMode="auto">
            <a:xfrm>
              <a:off x="703" y="255"/>
              <a:ext cx="3039" cy="816"/>
              <a:chOff x="703" y="255"/>
              <a:chExt cx="3039" cy="816"/>
            </a:xfrm>
          </p:grpSpPr>
          <p:sp>
            <p:nvSpPr>
              <p:cNvPr id="85004" name="Line 21"/>
              <p:cNvSpPr>
                <a:spLocks noChangeShapeType="1"/>
              </p:cNvSpPr>
              <p:nvPr/>
            </p:nvSpPr>
            <p:spPr bwMode="auto">
              <a:xfrm flipV="1">
                <a:off x="703" y="255"/>
                <a:ext cx="2268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05" name="Line 22"/>
              <p:cNvSpPr>
                <a:spLocks noChangeShapeType="1"/>
              </p:cNvSpPr>
              <p:nvPr/>
            </p:nvSpPr>
            <p:spPr bwMode="auto">
              <a:xfrm flipV="1">
                <a:off x="703" y="255"/>
                <a:ext cx="2721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06" name="Line 23"/>
              <p:cNvSpPr>
                <a:spLocks noChangeShapeType="1"/>
              </p:cNvSpPr>
              <p:nvPr/>
            </p:nvSpPr>
            <p:spPr bwMode="auto">
              <a:xfrm flipV="1">
                <a:off x="703" y="255"/>
                <a:ext cx="3039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5003" name="Line 24"/>
            <p:cNvSpPr>
              <a:spLocks noChangeShapeType="1"/>
            </p:cNvSpPr>
            <p:nvPr/>
          </p:nvSpPr>
          <p:spPr bwMode="auto">
            <a:xfrm flipV="1">
              <a:off x="703" y="255"/>
              <a:ext cx="3356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5000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8" y="1700213"/>
            <a:ext cx="206057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65" name="Text Box 25"/>
          <p:cNvSpPr txBox="1">
            <a:spLocks noChangeArrowheads="1"/>
          </p:cNvSpPr>
          <p:nvPr/>
        </p:nvSpPr>
        <p:spPr bwMode="auto">
          <a:xfrm rot="-5400000">
            <a:off x="-732631" y="1750219"/>
            <a:ext cx="3170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sr-Cyrl-CS" altLang="en-US" sz="1600" b="1">
                <a:solidFill>
                  <a:schemeClr val="tx1"/>
                </a:solidFill>
                <a:latin typeface="Times New Roman" panose="02020603050405020304" pitchFamily="18" charset="0"/>
              </a:rPr>
              <a:t>ОСТАЛЕ КАРАКТЕРИСТИКЕ</a:t>
            </a:r>
            <a:endParaRPr lang="en-US" altLang="en-US" sz="1600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2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010400" y="6524625"/>
            <a:ext cx="213360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B6928A2-DEA5-439B-9C6B-F5BAC28BBD05}" type="slidenum">
              <a:rPr lang="en-US" altLang="en-US">
                <a:solidFill>
                  <a:schemeClr val="tx1"/>
                </a:solidFill>
              </a:rPr>
              <a:pPr eaLnBrk="1" hangingPunct="1"/>
              <a:t>25</a:t>
            </a:fld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860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6677" name="AutoShape 5"/>
          <p:cNvSpPr>
            <a:spLocks noChangeArrowheads="1"/>
          </p:cNvSpPr>
          <p:nvPr/>
        </p:nvSpPr>
        <p:spPr bwMode="auto">
          <a:xfrm>
            <a:off x="5724525" y="669925"/>
            <a:ext cx="2665413" cy="360363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39" y="10800"/>
                </a:moveTo>
                <a:cubicBezTo>
                  <a:pt x="939" y="16246"/>
                  <a:pt x="5354" y="20661"/>
                  <a:pt x="10800" y="20661"/>
                </a:cubicBezTo>
                <a:cubicBezTo>
                  <a:pt x="16246" y="20661"/>
                  <a:pt x="20661" y="16246"/>
                  <a:pt x="20661" y="10800"/>
                </a:cubicBezTo>
                <a:cubicBezTo>
                  <a:pt x="20661" y="5354"/>
                  <a:pt x="16246" y="939"/>
                  <a:pt x="10800" y="939"/>
                </a:cubicBezTo>
                <a:cubicBezTo>
                  <a:pt x="5354" y="939"/>
                  <a:pt x="939" y="5354"/>
                  <a:pt x="939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6678" name="AutoShape 6"/>
          <p:cNvSpPr>
            <a:spLocks noChangeArrowheads="1"/>
          </p:cNvSpPr>
          <p:nvPr/>
        </p:nvSpPr>
        <p:spPr bwMode="auto">
          <a:xfrm>
            <a:off x="8801100" y="1352550"/>
            <a:ext cx="431800" cy="14287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39" y="10800"/>
                </a:moveTo>
                <a:cubicBezTo>
                  <a:pt x="939" y="16246"/>
                  <a:pt x="5354" y="20661"/>
                  <a:pt x="10800" y="20661"/>
                </a:cubicBezTo>
                <a:cubicBezTo>
                  <a:pt x="16246" y="20661"/>
                  <a:pt x="20661" y="16246"/>
                  <a:pt x="20661" y="10800"/>
                </a:cubicBezTo>
                <a:cubicBezTo>
                  <a:pt x="20661" y="5354"/>
                  <a:pt x="16246" y="939"/>
                  <a:pt x="10800" y="939"/>
                </a:cubicBezTo>
                <a:cubicBezTo>
                  <a:pt x="5354" y="939"/>
                  <a:pt x="939" y="5354"/>
                  <a:pt x="939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79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79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6677" grpId="0" animBg="1"/>
      <p:bldP spid="79667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1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238875"/>
            <a:ext cx="213360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F6FF802-0FB3-4057-BF0D-72F2372955C6}" type="slidenum">
              <a:rPr lang="sr-Latn-CS" altLang="en-US">
                <a:solidFill>
                  <a:schemeClr val="tx1"/>
                </a:solidFill>
              </a:rPr>
              <a:pPr eaLnBrk="1" hangingPunct="1"/>
              <a:t>26</a:t>
            </a:fld>
            <a:endParaRPr lang="sr-Latn-CS" altLang="en-US">
              <a:solidFill>
                <a:schemeClr val="tx1"/>
              </a:solidFill>
            </a:endParaRPr>
          </a:p>
        </p:txBody>
      </p:sp>
      <p:pic>
        <p:nvPicPr>
          <p:cNvPr id="870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3" t="15831" r="13048" b="35213"/>
          <a:stretch>
            <a:fillRect/>
          </a:stretch>
        </p:blipFill>
        <p:spPr bwMode="auto">
          <a:xfrm>
            <a:off x="285750" y="1571625"/>
            <a:ext cx="8501063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357813" y="214313"/>
            <a:ext cx="3429000" cy="857250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ГРАФИЧКИ ПРИКАЗ СИМБОЛА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1"/>
          <p:cNvSpPr txBox="1">
            <a:spLocks noChangeArrowheads="1"/>
          </p:cNvSpPr>
          <p:nvPr/>
        </p:nvSpPr>
        <p:spPr bwMode="auto">
          <a:xfrm>
            <a:off x="7010400" y="6524625"/>
            <a:ext cx="2133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B644C0A0-BA0C-4AD3-8821-CDEE17E4E47B}" type="slidenum">
              <a:rPr lang="en-US" altLang="en-US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27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9092" name="Picture 2" descr="E:\01. COPS\00. VPRS\00. RUK. SCENARIJA\2013\03. 5.13\slike orudja\top130m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157288"/>
            <a:ext cx="6343650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3" name="Picture 3" descr="E:\01. COPS\00. VPRS\00. RUK. SCENARIJA\2013\03. 5.13\slike orudja\th152 m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564356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357813" y="214313"/>
            <a:ext cx="3429000" cy="857250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ГРАФИЧКИ ПРИКАЗ СИМБОЛА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1"/>
          <p:cNvSpPr txBox="1">
            <a:spLocks noChangeArrowheads="1"/>
          </p:cNvSpPr>
          <p:nvPr/>
        </p:nvSpPr>
        <p:spPr bwMode="auto">
          <a:xfrm>
            <a:off x="7010400" y="6524625"/>
            <a:ext cx="2133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C116FF25-5000-4AEA-85F1-212EE62F792E}" type="slidenum">
              <a:rPr lang="en-US" altLang="en-US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28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911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114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43000"/>
            <a:ext cx="8220075" cy="5524500"/>
          </a:xfrm>
          <a:prstGeom prst="rect">
            <a:avLst/>
          </a:prstGeom>
          <a:noFill/>
          <a:ln w="539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357813" y="214313"/>
            <a:ext cx="3429000" cy="857250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ГРАФИЧКИ ПРИКАЗ СИМБОЛА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28700"/>
            <a:ext cx="8991600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857375"/>
            <a:ext cx="771525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318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2B48C"/>
              </a:clrFrom>
              <a:clrTo>
                <a:srgbClr val="D2B48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289560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9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2B48C"/>
              </a:clrFrom>
              <a:clrTo>
                <a:srgbClr val="D2B48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478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0" name="AutoShape 2"/>
          <p:cNvSpPr>
            <a:spLocks noChangeArrowheads="1"/>
          </p:cNvSpPr>
          <p:nvPr/>
        </p:nvSpPr>
        <p:spPr bwMode="auto">
          <a:xfrm>
            <a:off x="3505200" y="1447800"/>
            <a:ext cx="1676400" cy="381000"/>
          </a:xfrm>
          <a:prstGeom prst="wedgeRoundRectCallout">
            <a:avLst>
              <a:gd name="adj1" fmla="val 12389"/>
              <a:gd name="adj2" fmla="val 118028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ПАНЦИР С1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93191" name="AutoShape 4"/>
          <p:cNvSpPr>
            <a:spLocks noChangeArrowheads="1"/>
          </p:cNvSpPr>
          <p:nvPr/>
        </p:nvSpPr>
        <p:spPr bwMode="auto">
          <a:xfrm>
            <a:off x="762000" y="1447800"/>
            <a:ext cx="990600" cy="371475"/>
          </a:xfrm>
          <a:prstGeom prst="wedgeRoundRectCallout">
            <a:avLst>
              <a:gd name="adj1" fmla="val 35880"/>
              <a:gd name="adj2" fmla="val 118588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Ми-35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93192" name="AutoShape 6"/>
          <p:cNvSpPr>
            <a:spLocks noChangeArrowheads="1"/>
          </p:cNvSpPr>
          <p:nvPr/>
        </p:nvSpPr>
        <p:spPr bwMode="auto">
          <a:xfrm>
            <a:off x="5713413" y="1447800"/>
            <a:ext cx="1373187" cy="381000"/>
          </a:xfrm>
          <a:prstGeom prst="wedgeRoundRectCallout">
            <a:avLst>
              <a:gd name="adj1" fmla="val 28111"/>
              <a:gd name="adj2" fmla="val 132458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ЛАЗАР 3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93193" name="AutoShape 3"/>
          <p:cNvSpPr>
            <a:spLocks noChangeArrowheads="1"/>
          </p:cNvSpPr>
          <p:nvPr/>
        </p:nvSpPr>
        <p:spPr bwMode="auto">
          <a:xfrm>
            <a:off x="7289800" y="2971800"/>
            <a:ext cx="1828800" cy="609600"/>
          </a:xfrm>
          <a:prstGeom prst="wedgeRoundRectCallout">
            <a:avLst>
              <a:gd name="adj1" fmla="val -57889"/>
              <a:gd name="adj2" fmla="val 123069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ДРОН </a:t>
            </a:r>
          </a:p>
          <a:p>
            <a:pPr algn="ctr" eaLnBrk="1" hangingPunct="1"/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(наоружан - ракете)</a:t>
            </a:r>
          </a:p>
        </p:txBody>
      </p:sp>
      <p:pic>
        <p:nvPicPr>
          <p:cNvPr id="93194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D2B48C"/>
              </a:clrFrom>
              <a:clrTo>
                <a:srgbClr val="D2B48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19200"/>
            <a:ext cx="2667000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5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D2B48C"/>
              </a:clrFrom>
              <a:clrTo>
                <a:srgbClr val="D2B48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2600"/>
            <a:ext cx="342900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6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D2B48C"/>
              </a:clrFrom>
              <a:clrTo>
                <a:srgbClr val="D2B48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714625"/>
            <a:ext cx="16668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7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D2B48C"/>
              </a:clrFrom>
              <a:clrTo>
                <a:srgbClr val="D2B48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4191000"/>
            <a:ext cx="2589212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8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D2B48C"/>
              </a:clrFrom>
              <a:clrTo>
                <a:srgbClr val="D2B48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14850"/>
            <a:ext cx="31813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9" name="AutoShape 3"/>
          <p:cNvSpPr>
            <a:spLocks noChangeArrowheads="1"/>
          </p:cNvSpPr>
          <p:nvPr/>
        </p:nvSpPr>
        <p:spPr bwMode="auto">
          <a:xfrm>
            <a:off x="3814763" y="6400800"/>
            <a:ext cx="1062037" cy="381000"/>
          </a:xfrm>
          <a:prstGeom prst="wedgeRoundRectCallout">
            <a:avLst>
              <a:gd name="adj1" fmla="val 31644"/>
              <a:gd name="adj2" fmla="val -165560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Х-145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93200" name="AutoShape 5"/>
          <p:cNvSpPr>
            <a:spLocks noChangeArrowheads="1"/>
          </p:cNvSpPr>
          <p:nvPr/>
        </p:nvSpPr>
        <p:spPr bwMode="auto">
          <a:xfrm>
            <a:off x="685800" y="6411913"/>
            <a:ext cx="1447800" cy="369887"/>
          </a:xfrm>
          <a:prstGeom prst="wedgeRoundRectCallout">
            <a:avLst>
              <a:gd name="adj1" fmla="val 10792"/>
              <a:gd name="adj2" fmla="val -117259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НОРА Б-52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93201" name="AutoShape 3"/>
          <p:cNvSpPr>
            <a:spLocks noChangeArrowheads="1"/>
          </p:cNvSpPr>
          <p:nvPr/>
        </p:nvSpPr>
        <p:spPr bwMode="auto">
          <a:xfrm>
            <a:off x="6172200" y="6400800"/>
            <a:ext cx="1600200" cy="381000"/>
          </a:xfrm>
          <a:prstGeom prst="wedgeRoundRectCallout">
            <a:avLst>
              <a:gd name="adj1" fmla="val 10171"/>
              <a:gd name="adj2" fmla="val -115565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БРДМ 2МС</a:t>
            </a:r>
          </a:p>
        </p:txBody>
      </p:sp>
      <p:sp>
        <p:nvSpPr>
          <p:cNvPr id="93202" name="AutoShape 3"/>
          <p:cNvSpPr>
            <a:spLocks noChangeArrowheads="1"/>
          </p:cNvSpPr>
          <p:nvPr/>
        </p:nvSpPr>
        <p:spPr bwMode="auto">
          <a:xfrm>
            <a:off x="0" y="4343400"/>
            <a:ext cx="1828800" cy="609600"/>
          </a:xfrm>
          <a:prstGeom prst="wedgeRoundRectCallout">
            <a:avLst>
              <a:gd name="adj1" fmla="val 12944"/>
              <a:gd name="adj2" fmla="val -126931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ДРОН </a:t>
            </a:r>
          </a:p>
          <a:p>
            <a:pPr algn="ctr" eaLnBrk="1" hangingPunct="1"/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(наоружан - пушка)</a:t>
            </a:r>
          </a:p>
        </p:txBody>
      </p:sp>
      <p:pic>
        <p:nvPicPr>
          <p:cNvPr id="93203" name="Picture 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D2B48C"/>
              </a:clrFrom>
              <a:clrTo>
                <a:srgbClr val="D2B48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190875"/>
            <a:ext cx="25812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04" name="AutoShape 3"/>
          <p:cNvSpPr>
            <a:spLocks noChangeArrowheads="1"/>
          </p:cNvSpPr>
          <p:nvPr/>
        </p:nvSpPr>
        <p:spPr bwMode="auto">
          <a:xfrm>
            <a:off x="3200400" y="3276600"/>
            <a:ext cx="1219200" cy="381000"/>
          </a:xfrm>
          <a:prstGeom prst="wedgeRoundRectCallout">
            <a:avLst>
              <a:gd name="adj1" fmla="val 13236"/>
              <a:gd name="adj2" fmla="val 81106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</a:rPr>
              <a:t>МИЛОШ</a:t>
            </a:r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93205" name="Picture 7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D2B48C"/>
              </a:clrFrom>
              <a:clrTo>
                <a:srgbClr val="D2B48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955925"/>
            <a:ext cx="16859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5357813" y="214313"/>
            <a:ext cx="3429000" cy="857250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ГРАФИЧКИ ПРИКАЗ СИМБОЛА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010400" y="6524625"/>
            <a:ext cx="213360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48568C2-4619-4517-90B2-559109FA27C8}" type="slidenum">
              <a:rPr lang="en-US" altLang="en-US">
                <a:solidFill>
                  <a:schemeClr val="tx1"/>
                </a:solidFill>
              </a:rPr>
              <a:pPr eaLnBrk="1" hangingPunct="1"/>
              <a:t>3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42875" y="1555750"/>
            <a:ext cx="8858250" cy="480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Clr>
                <a:srgbClr val="000000"/>
              </a:buClr>
              <a:buFont typeface="Arial" panose="020B0604020202020204" pitchFamily="34" charset="0"/>
              <a:buChar char="–"/>
            </a:pPr>
            <a:endParaRPr lang="sr-Cyrl-CS" altLang="en-US" sz="2000" b="1" smtClean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Clr>
                <a:srgbClr val="000000"/>
              </a:buClr>
              <a:buFont typeface="Arial" panose="020B0604020202020204" pitchFamily="34" charset="0"/>
              <a:buChar char="–"/>
            </a:pPr>
            <a:r>
              <a:rPr lang="en-US" altLang="en-US" smtClean="0">
                <a:latin typeface="Times New Roman" panose="02020603050405020304" pitchFamily="18" charset="0"/>
              </a:rPr>
              <a:t>VISTA – </a:t>
            </a:r>
            <a:r>
              <a:rPr lang="sr-Cyrl-CS" altLang="en-US" smtClean="0">
                <a:latin typeface="Times New Roman" panose="02020603050405020304" pitchFamily="18" charset="0"/>
              </a:rPr>
              <a:t>Модул за моделовање јединица и сценарија ВПРС</a:t>
            </a:r>
          </a:p>
          <a:p>
            <a:pPr>
              <a:lnSpc>
                <a:spcPct val="80000"/>
              </a:lnSpc>
              <a:buClr>
                <a:srgbClr val="000000"/>
              </a:buClr>
              <a:buFont typeface="Arial" panose="020B0604020202020204" pitchFamily="34" charset="0"/>
              <a:buChar char="–"/>
            </a:pPr>
            <a:r>
              <a:rPr lang="en-US" altLang="en-US" smtClean="0">
                <a:latin typeface="Times New Roman" panose="02020603050405020304" pitchFamily="18" charset="0"/>
              </a:rPr>
              <a:t>Terrain Editor – </a:t>
            </a:r>
            <a:r>
              <a:rPr lang="sr-Cyrl-CS" altLang="en-US" smtClean="0">
                <a:latin typeface="Times New Roman" panose="02020603050405020304" pitchFamily="18" charset="0"/>
              </a:rPr>
              <a:t>Модул за моделовање терена за ВПРС</a:t>
            </a:r>
          </a:p>
          <a:p>
            <a:pPr>
              <a:lnSpc>
                <a:spcPct val="80000"/>
              </a:lnSpc>
              <a:buClr>
                <a:srgbClr val="000000"/>
              </a:buClr>
              <a:buFont typeface="Arial" panose="020B0604020202020204" pitchFamily="34" charset="0"/>
              <a:buChar char="–"/>
            </a:pPr>
            <a:r>
              <a:rPr lang="en-US" altLang="en-US" smtClean="0">
                <a:latin typeface="Times New Roman" panose="02020603050405020304" pitchFamily="18" charset="0"/>
              </a:rPr>
              <a:t>Symbol Editor – </a:t>
            </a:r>
            <a:r>
              <a:rPr lang="sr-Cyrl-CS" altLang="en-US" smtClean="0">
                <a:latin typeface="Times New Roman" panose="02020603050405020304" pitchFamily="18" charset="0"/>
              </a:rPr>
              <a:t>Модул  за израду симбола за ВПРС</a:t>
            </a:r>
          </a:p>
          <a:p>
            <a:pPr>
              <a:lnSpc>
                <a:spcPct val="80000"/>
              </a:lnSpc>
              <a:buClr>
                <a:srgbClr val="000000"/>
              </a:buClr>
              <a:buFont typeface="Arial" panose="020B0604020202020204" pitchFamily="34" charset="0"/>
              <a:buChar char="–"/>
            </a:pPr>
            <a:r>
              <a:rPr lang="sr-Cyrl-CS" altLang="en-US" smtClean="0">
                <a:latin typeface="Times New Roman" panose="02020603050405020304" pitchFamily="18" charset="0"/>
              </a:rPr>
              <a:t>На </a:t>
            </a:r>
            <a:r>
              <a:rPr lang="en-US" altLang="en-US" smtClean="0">
                <a:latin typeface="Times New Roman" panose="02020603050405020304" pitchFamily="18" charset="0"/>
              </a:rPr>
              <a:t>LINUX платформи</a:t>
            </a:r>
          </a:p>
          <a:p>
            <a:pPr>
              <a:lnSpc>
                <a:spcPct val="80000"/>
              </a:lnSpc>
              <a:buClr>
                <a:srgbClr val="000000"/>
              </a:buClr>
              <a:buFont typeface="Arial" panose="020B0604020202020204" pitchFamily="34" charset="0"/>
              <a:buChar char="–"/>
            </a:pPr>
            <a:r>
              <a:rPr lang="en-US" altLang="en-US" b="1" smtClean="0">
                <a:latin typeface="Times New Roman" panose="02020603050405020304" pitchFamily="18" charset="0"/>
              </a:rPr>
              <a:t>Развила га је National Laboratory Livermore - атомска бомба</a:t>
            </a:r>
            <a:endParaRPr lang="sr-Cyrl-CS" altLang="en-US" b="1" smtClean="0">
              <a:latin typeface="Times New Roman" panose="02020603050405020304" pitchFamily="18" charset="0"/>
            </a:endParaRPr>
          </a:p>
        </p:txBody>
      </p:sp>
      <p:sp>
        <p:nvSpPr>
          <p:cNvPr id="46084" name="Rectangle 2"/>
          <p:cNvSpPr>
            <a:spLocks noChangeArrowheads="1"/>
          </p:cNvSpPr>
          <p:nvPr/>
        </p:nvSpPr>
        <p:spPr bwMode="auto">
          <a:xfrm>
            <a:off x="5214938" y="214313"/>
            <a:ext cx="3714750" cy="1071562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ЈCATS, појам, намена, основне карактеристике</a:t>
            </a:r>
          </a:p>
        </p:txBody>
      </p:sp>
      <p:pic>
        <p:nvPicPr>
          <p:cNvPr id="57349" name="Picture 8" descr="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3" t="27190" r="28249" b="27493"/>
          <a:stretch>
            <a:fillRect/>
          </a:stretch>
        </p:blipFill>
        <p:spPr bwMode="auto">
          <a:xfrm>
            <a:off x="7380288" y="5707063"/>
            <a:ext cx="1763712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9144000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Slide Number Placeholder 1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238875"/>
            <a:ext cx="213360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409FA99-AD2E-44B7-81CB-AAB1906C7AA1}" type="slidenum">
              <a:rPr lang="sr-Latn-CS" altLang="en-US">
                <a:solidFill>
                  <a:schemeClr val="tx1"/>
                </a:solidFill>
              </a:rPr>
              <a:pPr eaLnBrk="1" hangingPunct="1"/>
              <a:t>30</a:t>
            </a:fld>
            <a:endParaRPr lang="sr-Latn-CS" altLang="en-US">
              <a:solidFill>
                <a:schemeClr val="tx1"/>
              </a:solidFill>
            </a:endParaRPr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214438"/>
            <a:ext cx="24479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571750"/>
            <a:ext cx="26638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572000"/>
            <a:ext cx="29527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429125"/>
            <a:ext cx="40322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216" name="Group 9"/>
          <p:cNvGrpSpPr>
            <a:grpSpLocks/>
          </p:cNvGrpSpPr>
          <p:nvPr/>
        </p:nvGrpSpPr>
        <p:grpSpPr bwMode="auto">
          <a:xfrm>
            <a:off x="5214938" y="1071563"/>
            <a:ext cx="3673475" cy="2305050"/>
            <a:chOff x="3152" y="799"/>
            <a:chExt cx="2314" cy="1452"/>
          </a:xfrm>
        </p:grpSpPr>
        <p:pic>
          <p:nvPicPr>
            <p:cNvPr id="94218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799"/>
              <a:ext cx="2314" cy="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219" name="Picture 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1199"/>
              <a:ext cx="138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220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1730"/>
              <a:ext cx="138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5357813" y="214313"/>
            <a:ext cx="3429000" cy="857250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ГРАФИЧКИ ПРИКАЗ СИМБОЛА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Number Placeholder 1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238875"/>
            <a:ext cx="213360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786E2AD-00B0-45B5-9BBF-FBA79DC0305A}" type="slidenum">
              <a:rPr lang="sr-Latn-CS" altLang="en-US">
                <a:solidFill>
                  <a:schemeClr val="tx1"/>
                </a:solidFill>
              </a:rPr>
              <a:pPr eaLnBrk="1" hangingPunct="1"/>
              <a:t>31</a:t>
            </a:fld>
            <a:endParaRPr lang="sr-Latn-CS" altLang="en-US">
              <a:solidFill>
                <a:schemeClr val="tx1"/>
              </a:solidFill>
            </a:endParaRPr>
          </a:p>
        </p:txBody>
      </p:sp>
      <p:pic>
        <p:nvPicPr>
          <p:cNvPr id="962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55688"/>
            <a:ext cx="9047162" cy="5214937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357813" y="214313"/>
            <a:ext cx="3429000" cy="857250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АГРЕГАТИ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AAC325E-55C6-49B7-8EB9-AADB7365314D}" type="slidenum">
              <a:rPr lang="en-US" altLang="en-US"/>
              <a:pPr eaLnBrk="1" hangingPunct="1"/>
              <a:t>32</a:t>
            </a:fld>
            <a:endParaRPr lang="en-US" alt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2857500"/>
            <a:ext cx="88566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sr-Cyrl-CS" altLang="en-US" b="1" smtClean="0"/>
              <a:t>СПЕЦИФИЧНОСТИ </a:t>
            </a:r>
            <a:r>
              <a:rPr lang="en-US" altLang="en-US" b="1" smtClean="0"/>
              <a:t>JCATS </a:t>
            </a:r>
            <a:r>
              <a:rPr lang="sr-Cyrl-CS" altLang="en-US" b="1" smtClean="0"/>
              <a:t>У НЕКИМ РОДОВИМА И СЛУЖБАМА</a:t>
            </a:r>
          </a:p>
          <a:p>
            <a:pPr>
              <a:buFont typeface="Wingdings" panose="05000000000000000000" pitchFamily="2" charset="2"/>
              <a:buNone/>
            </a:pPr>
            <a:endParaRPr lang="sr-Latn-CS" altLang="en-US" smtClean="0"/>
          </a:p>
        </p:txBody>
      </p:sp>
      <p:sp>
        <p:nvSpPr>
          <p:cNvPr id="5" name="Rounded Rectangle 4"/>
          <p:cNvSpPr/>
          <p:nvPr/>
        </p:nvSpPr>
        <p:spPr>
          <a:xfrm>
            <a:off x="5000625" y="214313"/>
            <a:ext cx="4000500" cy="1143000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sr-Cyrl-C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МОДЕЛОВАЊЕ ЈЕДИНИЦА И СЦЕНАРИЈА</a:t>
            </a:r>
            <a:endParaRPr lang="sr-Latn-CS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8309" name="Picture 4" descr="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3" t="27190" r="28249" b="27493"/>
          <a:stretch>
            <a:fillRect/>
          </a:stretch>
        </p:blipFill>
        <p:spPr bwMode="auto">
          <a:xfrm>
            <a:off x="7429500" y="5715000"/>
            <a:ext cx="1471613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02DE880-7DF5-46A7-BAF6-2703C2BCBE2A}" type="slidenum">
              <a:rPr lang="en-US" altLang="en-US"/>
              <a:pPr eaLnBrk="1" hangingPunct="1"/>
              <a:t>33</a:t>
            </a:fld>
            <a:endParaRPr lang="en-US" alt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357313"/>
            <a:ext cx="8856663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sr-Cyrl-CS" altLang="en-US" b="1" smtClean="0"/>
              <a:t>ИНЖИЊЕРИЈА </a:t>
            </a:r>
          </a:p>
          <a:p>
            <a:pPr algn="ctr">
              <a:buFont typeface="Arial" panose="020B0604020202020204" pitchFamily="34" charset="0"/>
              <a:buNone/>
            </a:pPr>
            <a:endParaRPr lang="sr-Cyrl-CS" altLang="en-US" sz="1800" smtClean="0"/>
          </a:p>
          <a:p>
            <a:pPr>
              <a:buFont typeface="Wingdings" panose="05000000000000000000" pitchFamily="2" charset="2"/>
              <a:buChar char="Ø"/>
            </a:pPr>
            <a:r>
              <a:rPr lang="sr-Cyrl-CS" altLang="en-US" smtClean="0"/>
              <a:t>Шема инжињеријских дејстава,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CS" altLang="en-US" smtClean="0"/>
              <a:t>Индивидуални и колективни заклони,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CS" altLang="en-US" smtClean="0"/>
              <a:t>Заклони за м/в,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CS" altLang="en-US" smtClean="0"/>
              <a:t>Минска поља, жичане препреке, ПО препреке,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CS" altLang="en-US" smtClean="0"/>
              <a:t>Препреке на води.</a:t>
            </a:r>
          </a:p>
          <a:p>
            <a:pPr>
              <a:buFont typeface="Wingdings" panose="05000000000000000000" pitchFamily="2" charset="2"/>
              <a:buNone/>
            </a:pPr>
            <a:endParaRPr lang="sr-Latn-CS" altLang="en-US" smtClean="0"/>
          </a:p>
        </p:txBody>
      </p:sp>
      <p:pic>
        <p:nvPicPr>
          <p:cNvPr id="99332" name="Picture 4" descr="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3" t="27190" r="28249" b="27493"/>
          <a:stretch>
            <a:fillRect/>
          </a:stretch>
        </p:blipFill>
        <p:spPr bwMode="auto">
          <a:xfrm>
            <a:off x="7429500" y="5715000"/>
            <a:ext cx="1471613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000625" y="214313"/>
            <a:ext cx="4000500" cy="1143000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sr-Cyrl-C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МОДЕЛОВАЊЕ ЈЕДИНИЦА И СЦЕНАРИЈА</a:t>
            </a:r>
            <a:endParaRPr lang="sr-Latn-CS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B0188BB-42DF-4265-9BD9-4EAE240D03B1}" type="slidenum">
              <a:rPr lang="en-US" altLang="en-US"/>
              <a:pPr eaLnBrk="1" hangingPunct="1"/>
              <a:t>34</a:t>
            </a:fld>
            <a:endParaRPr lang="en-US" alt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357313"/>
            <a:ext cx="8856663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sr-Cyrl-CS" altLang="en-US" b="1" smtClean="0"/>
              <a:t>ЛОГИСТИКА</a:t>
            </a:r>
          </a:p>
          <a:p>
            <a:pPr algn="ctr">
              <a:buFont typeface="Arial" panose="020B0604020202020204" pitchFamily="34" charset="0"/>
              <a:buNone/>
            </a:pPr>
            <a:endParaRPr lang="sr-Cyrl-CS" altLang="en-US" sz="1800" smtClean="0"/>
          </a:p>
          <a:p>
            <a:pPr>
              <a:buFont typeface="Wingdings" panose="05000000000000000000" pitchFamily="2" charset="2"/>
              <a:buChar char="Ø"/>
            </a:pPr>
            <a:r>
              <a:rPr lang="sr-Cyrl-CS" altLang="en-US" smtClean="0"/>
              <a:t>Снабдевање муницијом и горивом,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CS" altLang="en-US" smtClean="0"/>
              <a:t>Евакуација рањених и оболелих,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CS" altLang="en-US" smtClean="0"/>
              <a:t>Одржавање и поправка СРТ,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CS" altLang="en-US" smtClean="0"/>
              <a:t>Конвоји, транспорт, маршевске колоне.</a:t>
            </a:r>
          </a:p>
          <a:p>
            <a:pPr>
              <a:buFont typeface="Wingdings" panose="05000000000000000000" pitchFamily="2" charset="2"/>
              <a:buNone/>
            </a:pPr>
            <a:endParaRPr lang="sr-Latn-CS" altLang="en-US" smtClean="0"/>
          </a:p>
        </p:txBody>
      </p:sp>
      <p:pic>
        <p:nvPicPr>
          <p:cNvPr id="100356" name="Picture 4" descr="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3" t="27190" r="28249" b="27493"/>
          <a:stretch>
            <a:fillRect/>
          </a:stretch>
        </p:blipFill>
        <p:spPr bwMode="auto">
          <a:xfrm>
            <a:off x="7429500" y="5715000"/>
            <a:ext cx="1471613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000625" y="214313"/>
            <a:ext cx="4000500" cy="1143000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sr-Cyrl-C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МОДЕЛОВАЊЕ ЈЕДИНИЦА И СЦЕНАРИЈА</a:t>
            </a:r>
            <a:endParaRPr lang="sr-Latn-CS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C0466DB-7C07-40E5-A09C-84223C43A014}" type="slidenum">
              <a:rPr lang="en-US" altLang="en-US"/>
              <a:pPr eaLnBrk="1" hangingPunct="1"/>
              <a:t>35</a:t>
            </a:fld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357313"/>
            <a:ext cx="8856663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sr-Cyrl-CS" altLang="en-US" b="1" smtClean="0"/>
              <a:t>АРТИЉЕРИЈА</a:t>
            </a:r>
          </a:p>
          <a:p>
            <a:pPr algn="ctr">
              <a:buFont typeface="Arial" panose="020B0604020202020204" pitchFamily="34" charset="0"/>
              <a:buNone/>
            </a:pPr>
            <a:endParaRPr lang="sr-Cyrl-CS" altLang="en-US" sz="1800" smtClean="0"/>
          </a:p>
          <a:p>
            <a:pPr>
              <a:buFont typeface="Wingdings" panose="05000000000000000000" pitchFamily="2" charset="2"/>
              <a:buChar char="Ø"/>
            </a:pPr>
            <a:r>
              <a:rPr lang="sr-Cyrl-CS" altLang="en-US" smtClean="0"/>
              <a:t>Планирање и извршење ватрене подршке,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CS" altLang="en-US" smtClean="0"/>
              <a:t>Координација ватрених удара,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CS" altLang="en-US" smtClean="0"/>
              <a:t>Положај осматрачница и догледање,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CS" altLang="en-US" smtClean="0"/>
              <a:t>Врсте пројектила. </a:t>
            </a:r>
          </a:p>
          <a:p>
            <a:pPr>
              <a:buFont typeface="Wingdings" panose="05000000000000000000" pitchFamily="2" charset="2"/>
              <a:buNone/>
            </a:pPr>
            <a:endParaRPr lang="sr-Latn-CS" altLang="en-US" smtClean="0"/>
          </a:p>
        </p:txBody>
      </p:sp>
      <p:pic>
        <p:nvPicPr>
          <p:cNvPr id="101380" name="Picture 4" descr="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3" t="27190" r="28249" b="27493"/>
          <a:stretch>
            <a:fillRect/>
          </a:stretch>
        </p:blipFill>
        <p:spPr bwMode="auto">
          <a:xfrm>
            <a:off x="7429500" y="5715000"/>
            <a:ext cx="1471613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000625" y="214313"/>
            <a:ext cx="4000500" cy="1143000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sr-Cyrl-C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МОДЕЛОВАЊЕ ЈЕДИНИЦА И СЦЕНАРИЈА</a:t>
            </a:r>
            <a:endParaRPr lang="sr-Latn-CS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BD02DA3-C93A-432D-9E8B-C6A3F89CD17C}" type="slidenum">
              <a:rPr lang="sr-Latn-CS" altLang="en-US"/>
              <a:pPr eaLnBrk="1" hangingPunct="1"/>
              <a:t>36</a:t>
            </a:fld>
            <a:endParaRPr lang="sr-Latn-CS" altLang="en-US"/>
          </a:p>
        </p:txBody>
      </p:sp>
      <p:pic>
        <p:nvPicPr>
          <p:cNvPr id="102403" name="Picture 2" descr="E:\DESKTOP\KSV  126.brVOJIN Dobric\126br VOJIN\APPV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1625" y="-1714500"/>
            <a:ext cx="15287625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143125" y="4005263"/>
            <a:ext cx="3143250" cy="1143000"/>
          </a:xfrm>
          <a:prstGeom prst="wedgeRoundRectCallout">
            <a:avLst>
              <a:gd name="adj1" fmla="val -82230"/>
              <a:gd name="adj2" fmla="val -392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800" b="1">
                <a:solidFill>
                  <a:schemeClr val="tx1"/>
                </a:solidFill>
                <a:cs typeface="Arial" charset="0"/>
              </a:rPr>
              <a:t>СИМУЛАЦИЈА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800" b="1">
                <a:solidFill>
                  <a:schemeClr val="tx1"/>
                </a:solidFill>
                <a:cs typeface="Arial" charset="0"/>
              </a:rPr>
              <a:t>АППВС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429250" y="1357313"/>
            <a:ext cx="3071813" cy="1143000"/>
          </a:xfrm>
          <a:prstGeom prst="wedgeRoundRectCallout">
            <a:avLst>
              <a:gd name="adj1" fmla="val -149763"/>
              <a:gd name="adj2" fmla="val -7500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800" b="1">
                <a:solidFill>
                  <a:schemeClr val="tx1"/>
                </a:solidFill>
                <a:cs typeface="Arial" charset="0"/>
              </a:rPr>
              <a:t>СИМУЛАЦИЈА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800" b="1">
                <a:solidFill>
                  <a:schemeClr val="tx1"/>
                </a:solidFill>
                <a:cs typeface="Arial" charset="0"/>
              </a:rPr>
              <a:t>ИОРП</a:t>
            </a:r>
          </a:p>
        </p:txBody>
      </p:sp>
      <p:sp>
        <p:nvSpPr>
          <p:cNvPr id="102406" name="Rectangle 2"/>
          <p:cNvSpPr>
            <a:spLocks noChangeArrowheads="1"/>
          </p:cNvSpPr>
          <p:nvPr/>
        </p:nvSpPr>
        <p:spPr bwMode="auto">
          <a:xfrm>
            <a:off x="931863" y="-1466850"/>
            <a:ext cx="8172450" cy="1033462"/>
          </a:xfrm>
          <a:prstGeom prst="rect">
            <a:avLst/>
          </a:prstGeom>
          <a:solidFill>
            <a:srgbClr val="9E06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 startAt="2"/>
            </a:pPr>
            <a:r>
              <a:rPr lang="ru-RU" altLang="en-US" sz="2400" b="1">
                <a:solidFill>
                  <a:schemeClr val="tx1"/>
                </a:solidFill>
                <a:latin typeface="Times New Roman" panose="02020603050405020304" pitchFamily="18" charset="0"/>
              </a:rPr>
              <a:t>ЈCATS, појам, намена, основне карактеристике, имплементација захтева јединице</a:t>
            </a:r>
          </a:p>
          <a:p>
            <a:pPr algn="ctr" eaLnBrk="1" hangingPunct="1">
              <a:buClr>
                <a:srgbClr val="000000"/>
              </a:buClr>
              <a:buSzPct val="100000"/>
            </a:pPr>
            <a:endParaRPr lang="ru-RU" altLang="en-US" sz="2400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299E72-9EB3-4140-9535-2A2EDD2F0139}" type="slidenum">
              <a:rPr lang="sr-Latn-CS" altLang="en-US"/>
              <a:pPr eaLnBrk="1" hangingPunct="1"/>
              <a:t>37</a:t>
            </a:fld>
            <a:endParaRPr lang="sr-Latn-CS" altLang="en-US"/>
          </a:p>
        </p:txBody>
      </p:sp>
      <p:pic>
        <p:nvPicPr>
          <p:cNvPr id="103427" name="Picture 2" descr="E:\DESKTOP\KSV  126.brVOJIN Dobric\126br VOJIN\APPVS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3059113" y="1443038"/>
            <a:ext cx="2571750" cy="714375"/>
          </a:xfrm>
          <a:prstGeom prst="wedgeRoundRectCallout">
            <a:avLst>
              <a:gd name="adj1" fmla="val -133367"/>
              <a:gd name="adj2" fmla="val 25975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>
                <a:solidFill>
                  <a:schemeClr val="tx1"/>
                </a:solidFill>
                <a:cs typeface="Arial" charset="0"/>
              </a:rPr>
              <a:t>1-3 степен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>
                <a:solidFill>
                  <a:schemeClr val="tx1"/>
                </a:solidFill>
                <a:cs typeface="Arial" charset="0"/>
              </a:rPr>
              <a:t>детекције = непознат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5FF8AD8-E9AC-4F9E-8518-495BBA4C1E1F}" type="slidenum">
              <a:rPr lang="sr-Latn-CS" altLang="en-US"/>
              <a:pPr eaLnBrk="1" hangingPunct="1"/>
              <a:t>38</a:t>
            </a:fld>
            <a:endParaRPr lang="sr-Latn-CS" altLang="en-US"/>
          </a:p>
        </p:txBody>
      </p:sp>
      <p:pic>
        <p:nvPicPr>
          <p:cNvPr id="104451" name="Picture 2" descr="E:\DESKTOP\KSV  126.brVOJIN Dobric\126br VOJIN\APPV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214688" y="1071563"/>
            <a:ext cx="1785937" cy="714375"/>
          </a:xfrm>
          <a:prstGeom prst="wedgeRoundRectCallout">
            <a:avLst>
              <a:gd name="adj1" fmla="val -122196"/>
              <a:gd name="adj2" fmla="val 35791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>
                <a:solidFill>
                  <a:schemeClr val="tx1"/>
                </a:solidFill>
              </a:rPr>
              <a:t>Четврти степен детекције = 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EBE49C7-9A68-4F39-95BF-4B9F21EBDFAB}" type="slidenum">
              <a:rPr lang="sr-Latn-CS" altLang="en-US"/>
              <a:pPr eaLnBrk="1" hangingPunct="1"/>
              <a:t>39</a:t>
            </a:fld>
            <a:endParaRPr lang="sr-Latn-CS" altLang="en-US"/>
          </a:p>
        </p:txBody>
      </p:sp>
      <p:pic>
        <p:nvPicPr>
          <p:cNvPr id="105475" name="Picture 2" descr="E:\DESKTOP\KSV  126.brVOJIN Dobric\126br VOJIN\APPVS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714750" y="2643188"/>
            <a:ext cx="2571750" cy="500062"/>
          </a:xfrm>
          <a:prstGeom prst="wedgeRoundRectCallout">
            <a:avLst>
              <a:gd name="adj1" fmla="val 21349"/>
              <a:gd name="adj2" fmla="val -12563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>
                <a:solidFill>
                  <a:schemeClr val="tx1"/>
                </a:solidFill>
                <a:cs typeface="Arial" charset="0"/>
              </a:rPr>
              <a:t>Подаци које радар обезбеђује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4"/>
          <p:cNvSpPr/>
          <p:nvPr/>
        </p:nvSpPr>
        <p:spPr>
          <a:xfrm>
            <a:off x="5090091" y="142852"/>
            <a:ext cx="3964445" cy="1353732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  <a:scene3d>
            <a:camera prst="orthographicFront"/>
            <a:lightRig rig="fla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1" hangingPunct="1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ЈCATS,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појам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намена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основне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карактеристике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Место у свету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симулација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8371" name="Group 3"/>
          <p:cNvGrpSpPr>
            <a:grpSpLocks/>
          </p:cNvGrpSpPr>
          <p:nvPr/>
        </p:nvGrpSpPr>
        <p:grpSpPr bwMode="auto">
          <a:xfrm>
            <a:off x="1000125" y="1563688"/>
            <a:ext cx="6464300" cy="5508625"/>
            <a:chOff x="-11" y="1470"/>
            <a:chExt cx="3083" cy="2760"/>
          </a:xfrm>
        </p:grpSpPr>
        <p:pic>
          <p:nvPicPr>
            <p:cNvPr id="10" name="Picture 4" descr="T2VS_Window"/>
            <p:cNvPicPr>
              <a:picLocks noChangeAspect="1" noChangeArrowheads="1"/>
            </p:cNvPicPr>
            <p:nvPr/>
          </p:nvPicPr>
          <p:blipFill>
            <a:blip r:embed="rId3" cstate="print"/>
            <a:srcRect l="10257" t="25742" r="5128" b="5614"/>
            <a:stretch>
              <a:fillRect/>
            </a:stretch>
          </p:blipFill>
          <p:spPr bwMode="auto">
            <a:xfrm>
              <a:off x="297" y="2830"/>
              <a:ext cx="2405" cy="1400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scene3d>
              <a:camera prst="isometricOffAxis1Top"/>
              <a:lightRig rig="threePt" dir="t"/>
            </a:scene3d>
          </p:spPr>
        </p:pic>
        <p:pic>
          <p:nvPicPr>
            <p:cNvPr id="58373" name="Picture 657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" y="1470"/>
              <a:ext cx="3083" cy="2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 rot="21092346">
              <a:off x="1716" y="3675"/>
              <a:ext cx="1295" cy="97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sz="1200" b="1">
                  <a:solidFill>
                    <a:srgbClr val="FFFFFF"/>
                  </a:solidFill>
                </a:rPr>
                <a:t>INFRASTRUCTURE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601" y="3753"/>
              <a:ext cx="122" cy="95"/>
            </a:xfrm>
            <a:custGeom>
              <a:avLst/>
              <a:gdLst>
                <a:gd name="connsiteX0" fmla="*/ 149678 w 149678"/>
                <a:gd name="connsiteY0" fmla="*/ 149678 h 149678"/>
                <a:gd name="connsiteX1" fmla="*/ 0 w 149678"/>
                <a:gd name="connsiteY1" fmla="*/ 19050 h 149678"/>
                <a:gd name="connsiteX2" fmla="*/ 127907 w 149678"/>
                <a:gd name="connsiteY2" fmla="*/ 0 h 149678"/>
                <a:gd name="connsiteX3" fmla="*/ 149678 w 149678"/>
                <a:gd name="connsiteY3" fmla="*/ 149678 h 149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678" h="149678">
                  <a:moveTo>
                    <a:pt x="149678" y="149678"/>
                  </a:moveTo>
                  <a:lnTo>
                    <a:pt x="0" y="19050"/>
                  </a:lnTo>
                  <a:lnTo>
                    <a:pt x="127907" y="0"/>
                  </a:lnTo>
                  <a:lnTo>
                    <a:pt x="149678" y="149678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 sz="500">
                <a:solidFill>
                  <a:srgbClr val="FFFFFF"/>
                </a:solidFill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D5642EC-B203-46D5-A02B-AF008029EC0C}" type="slidenum">
              <a:rPr lang="sr-Latn-CS" altLang="en-US"/>
              <a:pPr eaLnBrk="1" hangingPunct="1"/>
              <a:t>40</a:t>
            </a:fld>
            <a:endParaRPr lang="sr-Latn-CS" altLang="en-US"/>
          </a:p>
        </p:txBody>
      </p:sp>
      <p:pic>
        <p:nvPicPr>
          <p:cNvPr id="106499" name="Picture 2" descr="E:\DESKTOP\KSV  126.brVOJIN Dobric\126br VOJIN\APPVS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5715000" y="928688"/>
            <a:ext cx="2786063" cy="642937"/>
          </a:xfrm>
          <a:prstGeom prst="wedgeRoundRectCallout">
            <a:avLst>
              <a:gd name="adj1" fmla="val -20872"/>
              <a:gd name="adj2" fmla="val 31626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>
                <a:solidFill>
                  <a:schemeClr val="tx1"/>
                </a:solidFill>
                <a:cs typeface="Arial" charset="0"/>
              </a:rPr>
              <a:t>Подаци које радар обезбеђује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2717800" y="895350"/>
            <a:ext cx="1462088" cy="500063"/>
          </a:xfrm>
          <a:prstGeom prst="wedgeRoundRectCallout">
            <a:avLst>
              <a:gd name="adj1" fmla="val -20349"/>
              <a:gd name="adj2" fmla="val 24769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>
                <a:solidFill>
                  <a:schemeClr val="tx1"/>
                </a:solidFill>
                <a:cs typeface="Arial" charset="0"/>
              </a:rPr>
              <a:t>Рој дронова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1" name="Picture 3" descr="inz mv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5688013" cy="494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2" name="Picture 4" descr="ACV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928688"/>
            <a:ext cx="5983287" cy="425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3" name="Picture 5" descr="A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3850"/>
            <a:ext cx="6913563" cy="526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9144000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5929313" y="333375"/>
            <a:ext cx="3000375" cy="688975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sr-Cyrl-C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en-US" sz="2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Rectangle 2"/>
          <p:cNvSpPr txBox="1">
            <a:spLocks noChangeArrowheads="1"/>
          </p:cNvSpPr>
          <p:nvPr/>
        </p:nvSpPr>
        <p:spPr bwMode="auto">
          <a:xfrm>
            <a:off x="142875" y="1285875"/>
            <a:ext cx="682625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6875" indent="-396875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r-Cyrl-CS" alt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000000"/>
              </a:buClr>
              <a:buSzPct val="100000"/>
              <a:buFontTx/>
              <a:buAutoNum type="arabicPeriod"/>
            </a:pPr>
            <a:r>
              <a:rPr lang="sr-Cyrl-CS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Упутство за коришћење сим.софтвера </a:t>
            </a:r>
            <a:r>
              <a:rPr lang="sr-Latn-CS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JCATS, </a:t>
            </a:r>
            <a:r>
              <a:rPr lang="sr-Cyrl-CS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верзија</a:t>
            </a:r>
            <a:r>
              <a:rPr lang="en-US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10.0</a:t>
            </a:r>
            <a:r>
              <a:rPr lang="sr-Cyrl-CS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</a:t>
            </a:r>
            <a:r>
              <a:rPr lang="sr-Cyrl-CS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USER’S GUIDE – BASIC</a:t>
            </a:r>
            <a:r>
              <a:rPr lang="sr-Cyrl-CS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VERSION 10.0</a:t>
            </a:r>
            <a:r>
              <a:rPr lang="sr-Cyrl-CS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CS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Lawrence Livermore National Laboratory)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sr-Cyrl-CS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sr-Cyrl-CS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000000"/>
              </a:buClr>
              <a:buSzPct val="100000"/>
              <a:buFontTx/>
              <a:buAutoNum type="arabicPeriod" startAt="2"/>
            </a:pPr>
            <a:r>
              <a:rPr lang="sr-Cyrl-CS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Упутство за коришћење </a:t>
            </a:r>
            <a:r>
              <a:rPr lang="sr-Latn-CS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JCATS</a:t>
            </a:r>
            <a:r>
              <a:rPr lang="sr-Cyrl-CS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модула – VISTA, верзија</a:t>
            </a:r>
            <a:r>
              <a:rPr lang="en-US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10.0</a:t>
            </a:r>
            <a:r>
              <a:rPr lang="sr-Cyrl-CS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Cyrl-CS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VISTA (SCENARIO) EDITOR USER’S GUIDE VERSION 10.0 </a:t>
            </a:r>
            <a:r>
              <a:rPr lang="sr-Cyrl-CS"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Lawrence Livermore National Laboratory)</a:t>
            </a:r>
          </a:p>
          <a:p>
            <a:pPr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</a:pPr>
            <a:endParaRPr lang="sr-Cyrl-CS" alt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</a:pPr>
            <a:endParaRPr lang="en-US" alt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3711575"/>
            <a:ext cx="1592263" cy="23764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3" y="1154113"/>
            <a:ext cx="1582737" cy="23764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CCE3C2C-0B86-49B4-A116-A0C910D824C3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196975"/>
            <a:ext cx="8964613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lnSpc>
                <a:spcPct val="80000"/>
              </a:lnSpc>
              <a:buFont typeface="Arial" panose="020B0604020202020204" pitchFamily="34" charset="0"/>
              <a:buNone/>
            </a:pPr>
            <a:endParaRPr lang="sr-Cyrl-CS" altLang="en-US" smtClean="0"/>
          </a:p>
          <a:p>
            <a:pPr algn="just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mtClean="0"/>
              <a:t>    </a:t>
            </a:r>
            <a:r>
              <a:rPr lang="sr-Cyrl-CS" altLang="en-US" smtClean="0"/>
              <a:t>Примарна намена ''</a:t>
            </a:r>
            <a:r>
              <a:rPr lang="en-US" altLang="en-US" smtClean="0"/>
              <a:t>JCATS</a:t>
            </a:r>
            <a:r>
              <a:rPr lang="sr-Cyrl-CS" altLang="en-US" smtClean="0"/>
              <a:t>''-а је </a:t>
            </a:r>
            <a:r>
              <a:rPr lang="sr-Cyrl-CS" altLang="en-US" b="1" smtClean="0"/>
              <a:t>увежбавање команди</a:t>
            </a:r>
            <a:r>
              <a:rPr lang="sr-Cyrl-CS" altLang="en-US" smtClean="0"/>
              <a:t> јединица. Истовремено се врши провера изводљивости саме одлуке у симулираним условима.</a:t>
            </a:r>
          </a:p>
          <a:p>
            <a:pPr algn="just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sr-Cyrl-CS" altLang="en-US" smtClean="0"/>
              <a:t/>
            </a:r>
            <a:br>
              <a:rPr lang="sr-Cyrl-CS" altLang="en-US" smtClean="0"/>
            </a:br>
            <a:r>
              <a:rPr lang="sr-Cyrl-CS" altLang="en-US" smtClean="0"/>
              <a:t>Анализом симулације уочавају се могуће грешке у планирању или извођењу дејстава и на исте се указује како би биле отклоњене.</a:t>
            </a:r>
            <a:r>
              <a:rPr lang="sr-Latn-CS" altLang="en-US" smtClean="0"/>
              <a:t> </a:t>
            </a:r>
            <a:endParaRPr lang="sr-Cyrl-CS" altLang="en-US" smtClean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sr-Cyrl-CS" altLang="en-US" sz="2400" smtClean="0"/>
          </a:p>
        </p:txBody>
      </p:sp>
      <p:sp>
        <p:nvSpPr>
          <p:cNvPr id="6" name="Rounded Rectangle 5"/>
          <p:cNvSpPr/>
          <p:nvPr/>
        </p:nvSpPr>
        <p:spPr>
          <a:xfrm>
            <a:off x="6215063" y="214313"/>
            <a:ext cx="2786062" cy="785812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sr-Cyrl-C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ПОЈАМ</a:t>
            </a:r>
          </a:p>
          <a:p>
            <a:pPr algn="ctr" eaLnBrk="1" hangingPunct="1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JCATS</a:t>
            </a:r>
          </a:p>
        </p:txBody>
      </p:sp>
      <p:pic>
        <p:nvPicPr>
          <p:cNvPr id="62469" name="Picture 4" descr="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3" t="27190" r="28249" b="27493"/>
          <a:stretch>
            <a:fillRect/>
          </a:stretch>
        </p:blipFill>
        <p:spPr bwMode="auto">
          <a:xfrm>
            <a:off x="7429500" y="5715000"/>
            <a:ext cx="1471613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010400" y="6524625"/>
            <a:ext cx="213360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4894F89-B391-4E6D-BC53-94ADB92C326B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0" y="1214438"/>
            <a:ext cx="8893175" cy="491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sr-Cyrl-CS" altLang="en-US" b="1" smtClean="0"/>
              <a:t>У </a:t>
            </a:r>
            <a:r>
              <a:rPr lang="en-US" altLang="en-US" b="1" smtClean="0"/>
              <a:t>JCATS</a:t>
            </a:r>
            <a:r>
              <a:rPr lang="sr-Cyrl-CS" altLang="en-US" b="1" smtClean="0"/>
              <a:t>-у се може симулирати:</a:t>
            </a:r>
          </a:p>
          <a:p>
            <a:pPr algn="ctr">
              <a:buFont typeface="Wingdings" panose="05000000000000000000" pitchFamily="2" charset="2"/>
              <a:buNone/>
            </a:pPr>
            <a:endParaRPr lang="sr-Cyrl-CS" altLang="en-US" sz="1800" b="1" smtClean="0"/>
          </a:p>
          <a:p>
            <a:pPr>
              <a:buFont typeface="Wingdings" panose="05000000000000000000" pitchFamily="2" charset="2"/>
              <a:buChar char="Ø"/>
            </a:pPr>
            <a:r>
              <a:rPr lang="sr-Cyrl-CS" altLang="en-US" sz="2400" smtClean="0"/>
              <a:t>Откривање циљева помоћу опто-електронских средстава, радара и сонара,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CS" altLang="en-US" sz="2400" smtClean="0"/>
              <a:t>Откривање циљева по звуку и помоћу сензора,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CS" altLang="en-US" sz="2400" smtClean="0"/>
              <a:t>Пробој и савлађивање МЕП,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CS" altLang="en-US" sz="2400" smtClean="0"/>
              <a:t>Укрцавање на и искрцавање са м/в,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CS" altLang="en-US" sz="2400" smtClean="0"/>
              <a:t>Уређење и утврђивање положаја,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CS" altLang="en-US" sz="2400" smtClean="0"/>
              <a:t>Непосредно гађање појединачних циљева и “покривање површина</a:t>
            </a:r>
            <a:r>
              <a:rPr lang="en-US" altLang="en-US" sz="2400" smtClean="0"/>
              <a:t> </a:t>
            </a:r>
            <a:r>
              <a:rPr lang="sr-Cyrl-CS" altLang="en-US" sz="2400" smtClean="0"/>
              <a:t>ватром”,</a:t>
            </a:r>
          </a:p>
          <a:p>
            <a:pPr>
              <a:buFont typeface="Wingdings" panose="05000000000000000000" pitchFamily="2" charset="2"/>
              <a:buChar char="Ø"/>
            </a:pPr>
            <a:endParaRPr lang="sr-Latn-CS" altLang="en-US" sz="2400" smtClean="0"/>
          </a:p>
        </p:txBody>
      </p:sp>
      <p:sp>
        <p:nvSpPr>
          <p:cNvPr id="6" name="Rounded Rectangle 5"/>
          <p:cNvSpPr/>
          <p:nvPr/>
        </p:nvSpPr>
        <p:spPr>
          <a:xfrm>
            <a:off x="6215063" y="214313"/>
            <a:ext cx="2786062" cy="785812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sr-Cyrl-C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МОГУЋНОСТИ </a:t>
            </a:r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JCATS</a:t>
            </a:r>
          </a:p>
        </p:txBody>
      </p:sp>
      <p:pic>
        <p:nvPicPr>
          <p:cNvPr id="63493" name="Picture 4" descr="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3" t="27190" r="28249" b="27493"/>
          <a:stretch>
            <a:fillRect/>
          </a:stretch>
        </p:blipFill>
        <p:spPr bwMode="auto">
          <a:xfrm>
            <a:off x="7429500" y="5715000"/>
            <a:ext cx="1471613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880E63-052D-401D-A843-1FAE31220966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500188"/>
            <a:ext cx="8856663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sr-Cyrl-CS" altLang="en-US" sz="3000" b="1" smtClean="0"/>
              <a:t>У </a:t>
            </a:r>
            <a:r>
              <a:rPr lang="en-US" altLang="en-US" sz="3000" b="1" smtClean="0"/>
              <a:t>JCATS</a:t>
            </a:r>
            <a:r>
              <a:rPr lang="sr-Cyrl-CS" altLang="en-US" sz="3000" b="1" smtClean="0"/>
              <a:t>-у се може симулирати: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sr-Cyrl-CS" altLang="en-US" sz="170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r-Cyrl-CS" altLang="en-US" sz="3000" smtClean="0"/>
              <a:t>Конвоји,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r-Cyrl-CS" altLang="en-US" sz="3000" smtClean="0"/>
              <a:t>Руте за снабдевање и маршевање,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r-Cyrl-CS" altLang="en-US" sz="3000" smtClean="0"/>
              <a:t> Обезбеђење објеката,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r-Cyrl-CS" altLang="en-US" sz="3000" smtClean="0"/>
              <a:t>Артиљеријске мисије – ватрена подршка артиљерије,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r-Cyrl-CS" altLang="en-US" sz="3000" smtClean="0"/>
              <a:t>Мисије ваздухоплова,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r-Cyrl-CS" altLang="en-US" sz="3000" smtClean="0"/>
              <a:t>Ватрена подршка из ваздуха,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r-Cyrl-CS" altLang="en-US" sz="3000" smtClean="0"/>
              <a:t>Маршевање јединица,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sr-Cyrl-CS" altLang="en-US" sz="3000" smtClean="0"/>
              <a:t>Борба у насељеном месту,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sr-Latn-CS" altLang="en-US" sz="3000" smtClean="0"/>
          </a:p>
        </p:txBody>
      </p:sp>
      <p:sp>
        <p:nvSpPr>
          <p:cNvPr id="5" name="Rounded Rectangle 4"/>
          <p:cNvSpPr/>
          <p:nvPr/>
        </p:nvSpPr>
        <p:spPr>
          <a:xfrm>
            <a:off x="6357938" y="214313"/>
            <a:ext cx="2643187" cy="785812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sr-Cyrl-C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МОГУЋНОСТИ </a:t>
            </a:r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JCATS</a:t>
            </a:r>
          </a:p>
        </p:txBody>
      </p:sp>
      <p:pic>
        <p:nvPicPr>
          <p:cNvPr id="64517" name="Picture 4" descr="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3" t="27190" r="28249" b="27493"/>
          <a:stretch>
            <a:fillRect/>
          </a:stretch>
        </p:blipFill>
        <p:spPr bwMode="auto">
          <a:xfrm>
            <a:off x="7429500" y="5715000"/>
            <a:ext cx="1471613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1EC511F-D18C-4549-8F14-8E1D27582357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285875"/>
            <a:ext cx="8856663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sr-Cyrl-CS" altLang="en-US" b="1" smtClean="0"/>
              <a:t>У </a:t>
            </a:r>
            <a:r>
              <a:rPr lang="en-US" altLang="en-US" b="1" smtClean="0"/>
              <a:t>JCATS</a:t>
            </a:r>
            <a:r>
              <a:rPr lang="sr-Cyrl-CS" altLang="en-US" b="1" smtClean="0"/>
              <a:t>-у се може симулирати:</a:t>
            </a:r>
          </a:p>
          <a:p>
            <a:pPr>
              <a:buFont typeface="Arial" panose="020B0604020202020204" pitchFamily="34" charset="0"/>
              <a:buNone/>
            </a:pPr>
            <a:endParaRPr lang="sr-Cyrl-CS" altLang="en-US" sz="1800" smtClean="0"/>
          </a:p>
          <a:p>
            <a:pPr>
              <a:buFont typeface="Wingdings" panose="05000000000000000000" pitchFamily="2" charset="2"/>
              <a:buChar char="Ø"/>
            </a:pPr>
            <a:r>
              <a:rPr lang="sr-Cyrl-CS" altLang="en-US" smtClean="0"/>
              <a:t>Време – као годишње доба, доба дана и ноћи,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CS" altLang="en-US" smtClean="0"/>
              <a:t>Дејство по сопственим снагама,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CS" altLang="en-US" smtClean="0"/>
              <a:t>Деградација оперативних способности због борбеног замора, употребе средстава за НХБ заштиту, када је систем под ватром противника, због времена (ветар, киша, снег, температура),</a:t>
            </a:r>
            <a:endParaRPr lang="en-US" altLang="en-US" smtClean="0"/>
          </a:p>
          <a:p>
            <a:pPr>
              <a:buFont typeface="Wingdings" panose="05000000000000000000" pitchFamily="2" charset="2"/>
              <a:buChar char="Ø"/>
            </a:pPr>
            <a:r>
              <a:rPr lang="sr-Cyrl-CS" altLang="en-US" smtClean="0"/>
              <a:t>Састављање и растављање јединица,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CS" altLang="en-US" smtClean="0"/>
              <a:t>Борбена дејства под водом и земљом.</a:t>
            </a:r>
          </a:p>
          <a:p>
            <a:pPr>
              <a:buFont typeface="Wingdings" panose="05000000000000000000" pitchFamily="2" charset="2"/>
              <a:buChar char="Ø"/>
            </a:pPr>
            <a:endParaRPr lang="sr-Latn-CS" altLang="en-US" smtClean="0"/>
          </a:p>
        </p:txBody>
      </p:sp>
      <p:sp>
        <p:nvSpPr>
          <p:cNvPr id="6" name="Rounded Rectangle 5"/>
          <p:cNvSpPr/>
          <p:nvPr/>
        </p:nvSpPr>
        <p:spPr>
          <a:xfrm>
            <a:off x="6357938" y="214313"/>
            <a:ext cx="2643187" cy="785812"/>
          </a:xfrm>
          <a:prstGeom prst="round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sr-Cyrl-C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МОГУЋНОСТИ </a:t>
            </a:r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JCATS</a:t>
            </a:r>
          </a:p>
        </p:txBody>
      </p:sp>
      <p:pic>
        <p:nvPicPr>
          <p:cNvPr id="65541" name="Picture 4" descr="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3" t="27190" r="28249" b="27493"/>
          <a:stretch>
            <a:fillRect/>
          </a:stretch>
        </p:blipFill>
        <p:spPr bwMode="auto">
          <a:xfrm>
            <a:off x="7429500" y="5715000"/>
            <a:ext cx="1471613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11896</TotalTime>
  <Words>1530</Words>
  <Application>Microsoft Office PowerPoint</Application>
  <PresentationFormat>On-screen Show (4:3)</PresentationFormat>
  <Paragraphs>255</Paragraphs>
  <Slides>42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Arial Black</vt:lpstr>
      <vt:lpstr>Calibri</vt:lpstr>
      <vt:lpstr>ResavskaS Black</vt:lpstr>
      <vt:lpstr>Times New Roman</vt:lpstr>
      <vt:lpstr>Wingdings</vt:lpstr>
      <vt:lpstr>Office Theme</vt:lpstr>
      <vt:lpstr>JCATS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ЗДРУЖЕНА ОПЕРАТИВНА КОМАНДА</dc:title>
  <dc:creator>Ime</dc:creator>
  <cp:lastModifiedBy>Petar</cp:lastModifiedBy>
  <cp:revision>1286</cp:revision>
  <dcterms:created xsi:type="dcterms:W3CDTF">2007-06-01T05:47:12Z</dcterms:created>
  <dcterms:modified xsi:type="dcterms:W3CDTF">2022-11-22T16:39:39Z</dcterms:modified>
</cp:coreProperties>
</file>