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96" r:id="rId1"/>
  </p:sldMasterIdLst>
  <p:notesMasterIdLst>
    <p:notesMasterId r:id="rId28"/>
  </p:notesMasterIdLst>
  <p:handoutMasterIdLst>
    <p:handoutMasterId r:id="rId29"/>
  </p:handoutMasterIdLst>
  <p:sldIdLst>
    <p:sldId id="505" r:id="rId2"/>
    <p:sldId id="506" r:id="rId3"/>
    <p:sldId id="507" r:id="rId4"/>
    <p:sldId id="508" r:id="rId5"/>
    <p:sldId id="509" r:id="rId6"/>
    <p:sldId id="510" r:id="rId7"/>
    <p:sldId id="570" r:id="rId8"/>
    <p:sldId id="571" r:id="rId9"/>
    <p:sldId id="511" r:id="rId10"/>
    <p:sldId id="512" r:id="rId11"/>
    <p:sldId id="513" r:id="rId12"/>
    <p:sldId id="551" r:id="rId13"/>
    <p:sldId id="552" r:id="rId14"/>
    <p:sldId id="553" r:id="rId15"/>
    <p:sldId id="630" r:id="rId16"/>
    <p:sldId id="514" r:id="rId17"/>
    <p:sldId id="529" r:id="rId18"/>
    <p:sldId id="545" r:id="rId19"/>
    <p:sldId id="528" r:id="rId20"/>
    <p:sldId id="532" r:id="rId21"/>
    <p:sldId id="530" r:id="rId22"/>
    <p:sldId id="531" r:id="rId23"/>
    <p:sldId id="533" r:id="rId24"/>
    <p:sldId id="537" r:id="rId25"/>
    <p:sldId id="546" r:id="rId26"/>
    <p:sldId id="619" r:id="rId27"/>
  </p:sldIdLst>
  <p:sldSz cx="9144000" cy="6858000" type="screen4x3"/>
  <p:notesSz cx="6797675" cy="9926638"/>
  <p:defaultTextStyle>
    <a:defPPr>
      <a:defRPr lang="en-US"/>
    </a:defPPr>
    <a:lvl1pPr algn="l" rtl="0" eaLnBrk="0" fontAlgn="base" hangingPunct="0">
      <a:spcBef>
        <a:spcPct val="0"/>
      </a:spcBef>
      <a:spcAft>
        <a:spcPct val="0"/>
      </a:spcAft>
      <a:defRPr sz="1400" kern="1200">
        <a:solidFill>
          <a:schemeClr val="bg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400" kern="1200">
        <a:solidFill>
          <a:schemeClr val="bg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1400" kern="1200">
        <a:solidFill>
          <a:schemeClr val="bg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1400" kern="1200">
        <a:solidFill>
          <a:schemeClr val="bg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1400" kern="1200">
        <a:solidFill>
          <a:schemeClr val="bg1"/>
        </a:solidFill>
        <a:latin typeface="Arial" panose="020B0604020202020204" pitchFamily="34" charset="0"/>
        <a:ea typeface="+mn-ea"/>
        <a:cs typeface="Arial" panose="020B0604020202020204" pitchFamily="34" charset="0"/>
      </a:defRPr>
    </a:lvl5pPr>
    <a:lvl6pPr marL="2286000" algn="l" defTabSz="914400" rtl="0" eaLnBrk="1" latinLnBrk="0" hangingPunct="1">
      <a:defRPr sz="1400" kern="1200">
        <a:solidFill>
          <a:schemeClr val="bg1"/>
        </a:solidFill>
        <a:latin typeface="Arial" panose="020B0604020202020204" pitchFamily="34" charset="0"/>
        <a:ea typeface="+mn-ea"/>
        <a:cs typeface="Arial" panose="020B0604020202020204" pitchFamily="34" charset="0"/>
      </a:defRPr>
    </a:lvl6pPr>
    <a:lvl7pPr marL="2743200" algn="l" defTabSz="914400" rtl="0" eaLnBrk="1" latinLnBrk="0" hangingPunct="1">
      <a:defRPr sz="1400" kern="1200">
        <a:solidFill>
          <a:schemeClr val="bg1"/>
        </a:solidFill>
        <a:latin typeface="Arial" panose="020B0604020202020204" pitchFamily="34" charset="0"/>
        <a:ea typeface="+mn-ea"/>
        <a:cs typeface="Arial" panose="020B0604020202020204" pitchFamily="34" charset="0"/>
      </a:defRPr>
    </a:lvl7pPr>
    <a:lvl8pPr marL="3200400" algn="l" defTabSz="914400" rtl="0" eaLnBrk="1" latinLnBrk="0" hangingPunct="1">
      <a:defRPr sz="1400" kern="1200">
        <a:solidFill>
          <a:schemeClr val="bg1"/>
        </a:solidFill>
        <a:latin typeface="Arial" panose="020B0604020202020204" pitchFamily="34" charset="0"/>
        <a:ea typeface="+mn-ea"/>
        <a:cs typeface="Arial" panose="020B0604020202020204" pitchFamily="34" charset="0"/>
      </a:defRPr>
    </a:lvl8pPr>
    <a:lvl9pPr marL="3657600" algn="l" defTabSz="914400" rtl="0" eaLnBrk="1" latinLnBrk="0" hangingPunct="1">
      <a:defRPr sz="1400" kern="1200">
        <a:solidFill>
          <a:schemeClr val="bg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0000FF"/>
    <a:srgbClr val="FF0000"/>
    <a:srgbClr val="00FF00"/>
    <a:srgbClr val="A20000"/>
    <a:srgbClr val="008000"/>
    <a:srgbClr val="8200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05" autoAdjust="0"/>
    <p:restoredTop sz="91738" autoAdjust="0"/>
  </p:normalViewPr>
  <p:slideViewPr>
    <p:cSldViewPr>
      <p:cViewPr varScale="1">
        <p:scale>
          <a:sx n="64" d="100"/>
          <a:sy n="64" d="100"/>
        </p:scale>
        <p:origin x="1380" y="52"/>
      </p:cViewPr>
      <p:guideLst>
        <p:guide orient="horz" pos="2160"/>
        <p:guide pos="2880"/>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66" d="100"/>
        <a:sy n="66" d="100"/>
      </p:scale>
      <p:origin x="0" y="0"/>
    </p:cViewPr>
  </p:sorterViewPr>
  <p:notesViewPr>
    <p:cSldViewPr>
      <p:cViewPr varScale="1">
        <p:scale>
          <a:sx n="76" d="100"/>
          <a:sy n="76" d="100"/>
        </p:scale>
        <p:origin x="-2214" y="-10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latin typeface="Arial" charset="0"/>
                <a:cs typeface="Arial" charset="0"/>
              </a:defRPr>
            </a:lvl1pPr>
          </a:lstStyle>
          <a:p>
            <a:pPr>
              <a:defRPr/>
            </a:pPr>
            <a:endParaRPr lang="en-US"/>
          </a:p>
        </p:txBody>
      </p:sp>
      <p:sp>
        <p:nvSpPr>
          <p:cNvPr id="68611"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latin typeface="Arial" charset="0"/>
                <a:cs typeface="Arial" charset="0"/>
              </a:defRPr>
            </a:lvl1pPr>
          </a:lstStyle>
          <a:p>
            <a:pPr>
              <a:defRPr/>
            </a:pPr>
            <a:endParaRPr lang="en-US"/>
          </a:p>
        </p:txBody>
      </p:sp>
      <p:sp>
        <p:nvSpPr>
          <p:cNvPr id="68612"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Arial" charset="0"/>
                <a:cs typeface="Arial" charset="0"/>
              </a:defRPr>
            </a:lvl1pPr>
          </a:lstStyle>
          <a:p>
            <a:pPr>
              <a:defRPr/>
            </a:pPr>
            <a:endParaRPr lang="en-US"/>
          </a:p>
        </p:txBody>
      </p:sp>
      <p:sp>
        <p:nvSpPr>
          <p:cNvPr id="68613"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solidFill>
                  <a:schemeClr val="tx1"/>
                </a:solidFill>
              </a:defRPr>
            </a:lvl1pPr>
          </a:lstStyle>
          <a:p>
            <a:pPr>
              <a:defRPr/>
            </a:pPr>
            <a:fld id="{7E097B7A-968A-4F2F-BAFD-3E064366E931}" type="slidenum">
              <a:rPr lang="en-US" altLang="en-US"/>
              <a:pPr>
                <a:defRPr/>
              </a:pPr>
              <a:t>‹#›</a:t>
            </a:fld>
            <a:endParaRPr lang="en-US" altLang="en-US"/>
          </a:p>
        </p:txBody>
      </p:sp>
    </p:spTree>
    <p:extLst>
      <p:ext uri="{BB962C8B-B14F-4D97-AF65-F5344CB8AC3E}">
        <p14:creationId xmlns:p14="http://schemas.microsoft.com/office/powerpoint/2010/main" val="321532852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latin typeface="Arial" charset="0"/>
                <a:cs typeface="Arial" charset="0"/>
              </a:defRPr>
            </a:lvl1pPr>
          </a:lstStyle>
          <a:p>
            <a:pPr>
              <a:defRPr/>
            </a:pPr>
            <a:endParaRPr lang="en-US"/>
          </a:p>
        </p:txBody>
      </p:sp>
      <p:sp>
        <p:nvSpPr>
          <p:cNvPr id="4099"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latin typeface="Arial" charset="0"/>
                <a:cs typeface="Arial" charset="0"/>
              </a:defRPr>
            </a:lvl1pPr>
          </a:lstStyle>
          <a:p>
            <a:pPr>
              <a:defRPr/>
            </a:pPr>
            <a:endParaRPr lang="en-US"/>
          </a:p>
        </p:txBody>
      </p:sp>
      <p:sp>
        <p:nvSpPr>
          <p:cNvPr id="8196" name="Rectangle 4"/>
          <p:cNvSpPr>
            <a:spLocks noGrp="1" noRot="1" noChangeAspect="1" noChangeArrowheads="1" noTextEdit="1"/>
          </p:cNvSpPr>
          <p:nvPr>
            <p:ph type="sldImg" idx="2"/>
          </p:nvPr>
        </p:nvSpPr>
        <p:spPr bwMode="auto">
          <a:xfrm>
            <a:off x="919163"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79450" y="4716463"/>
            <a:ext cx="5438775" cy="44656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Arial" charset="0"/>
                <a:cs typeface="Arial" charset="0"/>
              </a:defRPr>
            </a:lvl1pPr>
          </a:lstStyle>
          <a:p>
            <a:pPr>
              <a:defRPr/>
            </a:pPr>
            <a:endParaRPr lang="en-US"/>
          </a:p>
        </p:txBody>
      </p:sp>
      <p:sp>
        <p:nvSpPr>
          <p:cNvPr id="4103"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solidFill>
                  <a:schemeClr val="tx1"/>
                </a:solidFill>
              </a:defRPr>
            </a:lvl1pPr>
          </a:lstStyle>
          <a:p>
            <a:pPr>
              <a:defRPr/>
            </a:pPr>
            <a:fld id="{D8080070-C0D2-4489-BC79-E12058322932}" type="slidenum">
              <a:rPr lang="en-US" altLang="en-US"/>
              <a:pPr>
                <a:defRPr/>
              </a:pPr>
              <a:t>‹#›</a:t>
            </a:fld>
            <a:endParaRPr lang="en-US" altLang="en-US"/>
          </a:p>
        </p:txBody>
      </p:sp>
    </p:spTree>
    <p:extLst>
      <p:ext uri="{BB962C8B-B14F-4D97-AF65-F5344CB8AC3E}">
        <p14:creationId xmlns:p14="http://schemas.microsoft.com/office/powerpoint/2010/main" val="1712198965"/>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r-Latn-CS" altLang="en-US" smtClean="0">
              <a:latin typeface="Arial" panose="020B0604020202020204" pitchFamily="34" charset="0"/>
            </a:endParaRPr>
          </a:p>
        </p:txBody>
      </p:sp>
    </p:spTree>
    <p:extLst>
      <p:ext uri="{BB962C8B-B14F-4D97-AF65-F5344CB8AC3E}">
        <p14:creationId xmlns:p14="http://schemas.microsoft.com/office/powerpoint/2010/main" val="3084916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sr-Cyrl-CS" altLang="en-US" sz="800" smtClean="0">
                <a:latin typeface="Arial" panose="020B0604020202020204" pitchFamily="34" charset="0"/>
              </a:rPr>
              <a:t>Сценарио вежбе представља опис ситуације у одређеном региону или области где вежбајућа команда или јединица изводи операцију. Сценарио треба да омогући планирање догађаја и супозиција чије ће спровођење обезбедити достизање циљева вежбе. Због обезбеђења картографског приказа ситуације, за израду сценарија, начелно, користи се стварно географско подручје, али се употребљавају измишљени називи држава, нација, националности, политичких странака, организација, терористичких група или других актера који утичу на ситуацију у региону. За приказивање снага непријатеља такође се користе измишљени називи. За своје снаге, снаге партнерских земаља и представнике међународних организација који не представљају снаге непријатеља, могу се користити стварни називи. При изради сценарија за вежбу треба тежити ка реалности догађаја који се описују, али избегавати приказивање других народа, националности, верских група, међународних, владиних и невладиних организација у негативном смислу.</a:t>
            </a:r>
          </a:p>
          <a:p>
            <a:pPr>
              <a:lnSpc>
                <a:spcPct val="80000"/>
              </a:lnSpc>
            </a:pPr>
            <a:endParaRPr lang="en-US" altLang="en-US" sz="800" smtClean="0">
              <a:latin typeface="Arial" panose="020B0604020202020204" pitchFamily="34" charset="0"/>
            </a:endParaRPr>
          </a:p>
          <a:p>
            <a:pPr>
              <a:lnSpc>
                <a:spcPct val="80000"/>
              </a:lnSpc>
            </a:pPr>
            <a:r>
              <a:rPr lang="sr-Cyrl-CS" altLang="en-US" sz="800" smtClean="0">
                <a:latin typeface="Arial" panose="020B0604020202020204" pitchFamily="34" charset="0"/>
              </a:rPr>
              <a:t>Сценарио вежбе се може израдити тако да описује само општу ситуацију у региону, а може бити и толико детаљан да описује поједине личности у региону са свим њеним или његовим особинама личности уз опис свих пословних и породичних веза. Сценарио вежбе треба да обухвати и део историје региона и опис догађаја којима се објашњава тренутна ситуација у региону као и кратак „пут у кризу“, уколико је то од значаја за извођење вежбе. Колико ће сценарио вежбе бити детаљан у опису ситуације и актера у региону који утичу на вежбовну команду или јединицу зависи искључиво од постављених циљева вежбе.</a:t>
            </a:r>
          </a:p>
          <a:p>
            <a:pPr>
              <a:lnSpc>
                <a:spcPct val="80000"/>
              </a:lnSpc>
            </a:pPr>
            <a:endParaRPr lang="en-US" altLang="en-US" sz="800" smtClean="0">
              <a:latin typeface="Arial" panose="020B0604020202020204" pitchFamily="34" charset="0"/>
            </a:endParaRPr>
          </a:p>
          <a:p>
            <a:pPr>
              <a:lnSpc>
                <a:spcPct val="80000"/>
              </a:lnSpc>
            </a:pPr>
            <a:r>
              <a:rPr lang="sr-Cyrl-CS" altLang="en-US" sz="800" smtClean="0">
                <a:latin typeface="Arial" panose="020B0604020202020204" pitchFamily="34" charset="0"/>
              </a:rPr>
              <a:t>Сценарио вежбе, зависно од нивоа исте, начелно садржи:</a:t>
            </a:r>
            <a:endParaRPr lang="en-US" altLang="en-US" sz="800" smtClean="0">
              <a:latin typeface="Arial" panose="020B0604020202020204" pitchFamily="34" charset="0"/>
            </a:endParaRPr>
          </a:p>
          <a:p>
            <a:pPr>
              <a:lnSpc>
                <a:spcPct val="80000"/>
              </a:lnSpc>
              <a:buFont typeface="Wingdings" panose="05000000000000000000" pitchFamily="2" charset="2"/>
              <a:buChar char="v"/>
            </a:pPr>
            <a:r>
              <a:rPr lang="sr-Cyrl-CS" altLang="en-US" sz="800" smtClean="0">
                <a:latin typeface="Arial" panose="020B0604020202020204" pitchFamily="34" charset="0"/>
              </a:rPr>
              <a:t>геостратегијску ситуацију – опис региона са свим актерима (суседне државе и присуство међународних организација које утичу на ситуацију у региону) и опис кризе са историјском позадином и кључним политичким, војним, економским, културним, хуманитарним и правним чиниоцима,</a:t>
            </a:r>
            <a:endParaRPr lang="en-US" altLang="en-US" sz="800" smtClean="0">
              <a:latin typeface="Arial" panose="020B0604020202020204" pitchFamily="34" charset="0"/>
            </a:endParaRPr>
          </a:p>
          <a:p>
            <a:pPr>
              <a:lnSpc>
                <a:spcPct val="80000"/>
              </a:lnSpc>
              <a:buFont typeface="Wingdings" panose="05000000000000000000" pitchFamily="2" charset="2"/>
              <a:buChar char="v"/>
            </a:pPr>
            <a:r>
              <a:rPr lang="sr-Cyrl-CS" altLang="en-US" sz="800" smtClean="0">
                <a:latin typeface="Arial" panose="020B0604020202020204" pitchFamily="34" charset="0"/>
              </a:rPr>
              <a:t>подаци о региону – статистички подаци о региону (становништво, географија, клима, економија, итд.) и организација, структура и наоружање оружаних снага у региону и </a:t>
            </a:r>
            <a:endParaRPr lang="en-US" altLang="en-US" sz="800" smtClean="0">
              <a:latin typeface="Arial" panose="020B0604020202020204" pitchFamily="34" charset="0"/>
            </a:endParaRPr>
          </a:p>
          <a:p>
            <a:pPr>
              <a:lnSpc>
                <a:spcPct val="80000"/>
              </a:lnSpc>
              <a:buFont typeface="Wingdings" panose="05000000000000000000" pitchFamily="2" charset="2"/>
              <a:buChar char="v"/>
            </a:pPr>
            <a:r>
              <a:rPr lang="sr-Cyrl-CS" altLang="en-US" sz="800" smtClean="0">
                <a:latin typeface="Arial" panose="020B0604020202020204" pitchFamily="34" charset="0"/>
              </a:rPr>
              <a:t>пут у кризу – опис главних догађаја који воде ка настанку кризе која покреће извођење операција на вежби. Кроз овај део сценарија потребно је описати и активности оружаних снага у региону.  </a:t>
            </a:r>
            <a:endParaRPr lang="en-US" altLang="en-US" sz="800" smtClean="0">
              <a:latin typeface="Arial" panose="020B0604020202020204" pitchFamily="34" charset="0"/>
            </a:endParaRPr>
          </a:p>
          <a:p>
            <a:pPr>
              <a:lnSpc>
                <a:spcPct val="80000"/>
              </a:lnSpc>
            </a:pPr>
            <a:r>
              <a:rPr lang="sr-Cyrl-CS" altLang="en-US" sz="800" smtClean="0">
                <a:latin typeface="Arial" panose="020B0604020202020204" pitchFamily="34" charset="0"/>
              </a:rPr>
              <a:t> </a:t>
            </a:r>
            <a:endParaRPr lang="en-US" altLang="en-US" sz="800" smtClean="0">
              <a:latin typeface="Arial" panose="020B0604020202020204" pitchFamily="34" charset="0"/>
            </a:endParaRPr>
          </a:p>
          <a:p>
            <a:pPr>
              <a:lnSpc>
                <a:spcPct val="80000"/>
              </a:lnSpc>
            </a:pPr>
            <a:r>
              <a:rPr lang="ru-RU" altLang="en-US" sz="800" smtClean="0">
                <a:latin typeface="Calibri" panose="020F0502020204030204" pitchFamily="34" charset="0"/>
                <a:cs typeface="Times New Roman" panose="02020603050405020304" pitchFamily="18" charset="0"/>
              </a:rPr>
              <a:t>Почетна ситуација представља опис тренутне ситуације у региону са описом стања свих актера који утичу на рад вежбајуће команде – јединице. Она укључује и распоред и ситуацију унутар сопствених снага вежбајуће команде – јединице на почетку извођења вежбе, а израђује се текстуално и графички. Почетна ситуација треба да има корене у сценарију вежбе, односно да представља логичан наставак активности и догађаја описаних кроз сценарио вежбе.</a:t>
            </a:r>
          </a:p>
        </p:txBody>
      </p:sp>
    </p:spTree>
    <p:extLst>
      <p:ext uri="{BB962C8B-B14F-4D97-AF65-F5344CB8AC3E}">
        <p14:creationId xmlns:p14="http://schemas.microsoft.com/office/powerpoint/2010/main" val="2152207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r>
              <a:rPr lang="sr-Cyrl-CS" altLang="en-US" sz="2200" b="1" i="1" smtClean="0">
                <a:solidFill>
                  <a:srgbClr val="C00000"/>
                </a:solidFill>
                <a:latin typeface="Calibri" panose="020F0502020204030204" pitchFamily="34" charset="0"/>
                <a:cs typeface="Times New Roman" panose="02020603050405020304" pitchFamily="18" charset="0"/>
              </a:rPr>
              <a:t>Географско подручје за извођење ВПРС:</a:t>
            </a:r>
          </a:p>
          <a:p>
            <a:pPr>
              <a:buFont typeface="Wingdings" panose="05000000000000000000" pitchFamily="2" charset="2"/>
              <a:buChar char="v"/>
            </a:pPr>
            <a:r>
              <a:rPr lang="sr-Cyrl-CS" altLang="en-US" sz="2200" smtClean="0">
                <a:latin typeface="Calibri" panose="020F0502020204030204" pitchFamily="34" charset="0"/>
                <a:cs typeface="Times New Roman" panose="02020603050405020304" pitchFamily="18" charset="0"/>
              </a:rPr>
              <a:t>База терена за симулациони софтвер </a:t>
            </a:r>
            <a:r>
              <a:rPr lang="en-US" altLang="en-US" sz="2200" smtClean="0">
                <a:latin typeface="Calibri" panose="020F0502020204030204" pitchFamily="34" charset="0"/>
                <a:cs typeface="Times New Roman" panose="02020603050405020304" pitchFamily="18" charset="0"/>
              </a:rPr>
              <a:t>JCATS </a:t>
            </a:r>
            <a:r>
              <a:rPr lang="sr-Cyrl-CS" altLang="en-US" sz="2200" smtClean="0">
                <a:latin typeface="Calibri" panose="020F0502020204030204" pitchFamily="34" charset="0"/>
                <a:cs typeface="Times New Roman" panose="02020603050405020304" pitchFamily="18" charset="0"/>
              </a:rPr>
              <a:t>садржи цело подручје Републике Србије у размери 1:300 000 (ПТК</a:t>
            </a:r>
            <a:r>
              <a:rPr lang="en-US" altLang="en-US" sz="2200" smtClean="0">
                <a:latin typeface="Calibri" panose="020F0502020204030204" pitchFamily="34" charset="0"/>
                <a:cs typeface="Times New Roman" panose="02020603050405020304" pitchFamily="18" charset="0"/>
              </a:rPr>
              <a:t> </a:t>
            </a:r>
            <a:r>
              <a:rPr lang="sr-Cyrl-CS" altLang="en-US" sz="2200" smtClean="0">
                <a:latin typeface="Calibri" panose="020F0502020204030204" pitchFamily="34" charset="0"/>
                <a:cs typeface="Times New Roman" panose="02020603050405020304" pitchFamily="18" charset="0"/>
              </a:rPr>
              <a:t>300).</a:t>
            </a:r>
          </a:p>
          <a:p>
            <a:pPr>
              <a:buFont typeface="Wingdings" panose="05000000000000000000" pitchFamily="2" charset="2"/>
              <a:buChar char="v"/>
            </a:pPr>
            <a:endParaRPr lang="sr-Cyrl-CS" altLang="en-US" sz="2200" smtClean="0">
              <a:latin typeface="Calibri" panose="020F0502020204030204" pitchFamily="34" charset="0"/>
              <a:cs typeface="Times New Roman" panose="02020603050405020304" pitchFamily="18" charset="0"/>
            </a:endParaRPr>
          </a:p>
          <a:p>
            <a:pPr marL="0" lvl="1"/>
            <a:r>
              <a:rPr lang="sr-Cyrl-CS" altLang="en-US" sz="2200" b="1" i="1" smtClean="0">
                <a:solidFill>
                  <a:srgbClr val="C00000"/>
                </a:solidFill>
                <a:latin typeface="Calibri" panose="020F0502020204030204" pitchFamily="34" charset="0"/>
                <a:cs typeface="Times New Roman" panose="02020603050405020304" pitchFamily="18" charset="0"/>
              </a:rPr>
              <a:t>Географско подручје за извођење ВПРС на северу:</a:t>
            </a:r>
            <a:endParaRPr lang="sr-Cyrl-CS" altLang="en-US" sz="2200" smtClean="0">
              <a:latin typeface="Calibri" panose="020F0502020204030204" pitchFamily="34" charset="0"/>
              <a:cs typeface="Times New Roman" panose="02020603050405020304" pitchFamily="18" charset="0"/>
            </a:endParaRPr>
          </a:p>
          <a:p>
            <a:pPr>
              <a:buFont typeface="Wingdings" panose="05000000000000000000" pitchFamily="2" charset="2"/>
              <a:buChar char="v"/>
            </a:pPr>
            <a:r>
              <a:rPr lang="sr-Cyrl-CS" altLang="en-US" sz="2200" smtClean="0">
                <a:latin typeface="Calibri" panose="020F0502020204030204" pitchFamily="34" charset="0"/>
                <a:cs typeface="Times New Roman" panose="02020603050405020304" pitchFamily="18" charset="0"/>
              </a:rPr>
              <a:t>За подручје листова </a:t>
            </a:r>
            <a:r>
              <a:rPr lang="en-US" altLang="en-US" sz="2200" smtClean="0">
                <a:latin typeface="Calibri" panose="020F0502020204030204" pitchFamily="34" charset="0"/>
                <a:cs typeface="Times New Roman" panose="02020603050405020304" pitchFamily="18" charset="0"/>
              </a:rPr>
              <a:t>ТК100 Нови Сад (378), Зрењанин (379), Шабац (428) </a:t>
            </a:r>
            <a:r>
              <a:rPr lang="sr-Cyrl-CS" altLang="en-US" sz="2200" smtClean="0">
                <a:latin typeface="Calibri" panose="020F0502020204030204" pitchFamily="34" charset="0"/>
                <a:cs typeface="Times New Roman" panose="02020603050405020304" pitchFamily="18" charset="0"/>
              </a:rPr>
              <a:t>и Београд</a:t>
            </a:r>
            <a:r>
              <a:rPr lang="en-US" altLang="en-US" sz="2200" smtClean="0">
                <a:latin typeface="Calibri" panose="020F0502020204030204" pitchFamily="34" charset="0"/>
                <a:cs typeface="Times New Roman" panose="02020603050405020304" pitchFamily="18" charset="0"/>
              </a:rPr>
              <a:t> (429)</a:t>
            </a:r>
            <a:r>
              <a:rPr lang="sr-Cyrl-CS" altLang="en-US" sz="2200" smtClean="0">
                <a:latin typeface="Calibri" panose="020F0502020204030204" pitchFamily="34" charset="0"/>
                <a:cs typeface="Times New Roman" panose="02020603050405020304" pitchFamily="18" charset="0"/>
              </a:rPr>
              <a:t> израђена је база терена у размери 1:25.000 (ТК25)</a:t>
            </a:r>
            <a:r>
              <a:rPr lang="en-US" altLang="en-US" sz="2200" smtClean="0">
                <a:latin typeface="Calibri" panose="020F0502020204030204" pitchFamily="34" charset="0"/>
                <a:cs typeface="Times New Roman" panose="02020603050405020304" pitchFamily="18" charset="0"/>
              </a:rPr>
              <a:t>.</a:t>
            </a:r>
            <a:endParaRPr lang="sr-Cyrl-CS" altLang="en-US" sz="2200" smtClean="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822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r>
              <a:rPr lang="sr-Cyrl-CS" altLang="en-US" sz="2400" b="1" i="1" smtClean="0">
                <a:solidFill>
                  <a:srgbClr val="C00000"/>
                </a:solidFill>
                <a:latin typeface="Calibri" panose="020F0502020204030204" pitchFamily="34" charset="0"/>
                <a:cs typeface="Times New Roman" panose="02020603050405020304" pitchFamily="18" charset="0"/>
              </a:rPr>
              <a:t>Географско подручје за извођење ВПРС на југу:</a:t>
            </a:r>
            <a:endParaRPr lang="sr-Cyrl-CS" altLang="en-US" sz="2400" smtClean="0">
              <a:latin typeface="Calibri" panose="020F0502020204030204" pitchFamily="34" charset="0"/>
              <a:cs typeface="Times New Roman" panose="02020603050405020304" pitchFamily="18" charset="0"/>
            </a:endParaRPr>
          </a:p>
          <a:p>
            <a:pPr>
              <a:buFont typeface="Wingdings" panose="05000000000000000000" pitchFamily="2" charset="2"/>
              <a:buChar char="v"/>
            </a:pPr>
            <a:r>
              <a:rPr lang="sr-Cyrl-CS" altLang="en-US" smtClean="0">
                <a:latin typeface="Calibri" panose="020F0502020204030204" pitchFamily="34" charset="0"/>
                <a:cs typeface="Times New Roman" panose="02020603050405020304" pitchFamily="18" charset="0"/>
              </a:rPr>
              <a:t>За делове подручја листова </a:t>
            </a:r>
            <a:r>
              <a:rPr lang="en-US" altLang="en-US" smtClean="0">
                <a:latin typeface="Calibri" panose="020F0502020204030204" pitchFamily="34" charset="0"/>
                <a:cs typeface="Times New Roman" panose="02020603050405020304" pitchFamily="18" charset="0"/>
              </a:rPr>
              <a:t>ТК100 Лесковац (632) и Куманово (682) </a:t>
            </a:r>
            <a:r>
              <a:rPr lang="sr-Cyrl-CS" altLang="en-US" smtClean="0">
                <a:latin typeface="Calibri" panose="020F0502020204030204" pitchFamily="34" charset="0"/>
                <a:cs typeface="Times New Roman" panose="02020603050405020304" pitchFamily="18" charset="0"/>
              </a:rPr>
              <a:t>израђена је база терена у размери 1:25.000 (ТК25)</a:t>
            </a:r>
            <a:r>
              <a:rPr lang="en-US" altLang="en-US" smtClean="0">
                <a:latin typeface="Calibri" panose="020F0502020204030204" pitchFamily="34" charset="0"/>
                <a:cs typeface="Times New Roman" panose="02020603050405020304" pitchFamily="18" charset="0"/>
              </a:rPr>
              <a:t>.</a:t>
            </a:r>
            <a:endParaRPr lang="sr-Cyrl-CS" altLang="en-US" smtClean="0">
              <a:latin typeface="Calibri" panose="020F0502020204030204" pitchFamily="34" charset="0"/>
              <a:cs typeface="Times New Roman" panose="02020603050405020304" pitchFamily="18" charset="0"/>
            </a:endParaRPr>
          </a:p>
          <a:p>
            <a:endParaRPr lang="en-US" altLang="en-US" smtClean="0">
              <a:latin typeface="Arial" panose="020B0604020202020204" pitchFamily="34" charset="0"/>
            </a:endParaRPr>
          </a:p>
        </p:txBody>
      </p:sp>
    </p:spTree>
    <p:extLst>
      <p:ext uri="{BB962C8B-B14F-4D97-AF65-F5344CB8AC3E}">
        <p14:creationId xmlns:p14="http://schemas.microsoft.com/office/powerpoint/2010/main" val="1461036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6CDA67A-3268-42A4-9EC2-06F1689440F4}" type="datetime1">
              <a:rPr lang="sr-Cyrl-CS" altLang="en-US" smtClean="0">
                <a:cs typeface="Arial" panose="020B0604020202020204" pitchFamily="34" charset="0"/>
              </a:rPr>
              <a:pPr>
                <a:spcBef>
                  <a:spcPct val="0"/>
                </a:spcBef>
              </a:pPr>
              <a:t>22.11.2022.</a:t>
            </a:fld>
            <a:endParaRPr lang="sr-Cyrl-CS" altLang="en-US" smtClean="0">
              <a:cs typeface="Arial" panose="020B0604020202020204" pitchFamily="34" charset="0"/>
            </a:endParaRPr>
          </a:p>
        </p:txBody>
      </p:sp>
      <p:sp>
        <p:nvSpPr>
          <p:cNvPr id="40963"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sr-Cyrl-CS" altLang="en-US" smtClean="0">
                <a:cs typeface="Arial" panose="020B0604020202020204" pitchFamily="34" charset="0"/>
              </a:rPr>
              <a:t>ВОЈНА ТАЈНА - ПОВЕРЉИВО</a:t>
            </a:r>
          </a:p>
        </p:txBody>
      </p:sp>
      <p:sp>
        <p:nvSpPr>
          <p:cNvPr id="40964" name="Slide Image Placeholder 1"/>
          <p:cNvSpPr>
            <a:spLocks noGrp="1" noRot="1" noChangeAspect="1" noTextEdit="1"/>
          </p:cNvSpPr>
          <p:nvPr>
            <p:ph type="sldImg"/>
          </p:nvPr>
        </p:nvSpPr>
        <p:spPr>
          <a:ln/>
        </p:spPr>
      </p:sp>
      <p:sp>
        <p:nvSpPr>
          <p:cNvPr id="4096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endParaRPr lang="sr-Cyrl-CS" altLang="en-US" smtClean="0">
              <a:latin typeface="Arial" panose="020B0604020202020204" pitchFamily="34" charset="0"/>
            </a:endParaRPr>
          </a:p>
        </p:txBody>
      </p:sp>
      <p:sp>
        <p:nvSpPr>
          <p:cNvPr id="40966" name="Slide Number Placeholder 3"/>
          <p:cNvSpPr txBox="1">
            <a:spLocks noGrp="1"/>
          </p:cNvSpPr>
          <p:nvPr/>
        </p:nvSpPr>
        <p:spPr bwMode="auto">
          <a:xfrm>
            <a:off x="3849688" y="9429750"/>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69725049-8526-495F-AED5-3234E76E9133}" type="slidenum">
              <a:rPr lang="sr-Cyrl-CS" altLang="en-US">
                <a:solidFill>
                  <a:schemeClr val="bg1"/>
                </a:solidFill>
              </a:rPr>
              <a:pPr algn="r" eaLnBrk="1" hangingPunct="1">
                <a:spcBef>
                  <a:spcPct val="0"/>
                </a:spcBef>
              </a:pPr>
              <a:t>16</a:t>
            </a:fld>
            <a:endParaRPr lang="sr-Cyrl-CS" altLang="en-US">
              <a:solidFill>
                <a:schemeClr val="bg1"/>
              </a:solidFill>
            </a:endParaRPr>
          </a:p>
        </p:txBody>
      </p:sp>
    </p:spTree>
    <p:extLst>
      <p:ext uri="{BB962C8B-B14F-4D97-AF65-F5344CB8AC3E}">
        <p14:creationId xmlns:p14="http://schemas.microsoft.com/office/powerpoint/2010/main" val="2723223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C4CAD91-043D-432F-BAEB-98ABA74F5734}" type="datetime1">
              <a:rPr lang="sr-Cyrl-CS" altLang="en-US" smtClean="0">
                <a:cs typeface="Arial" panose="020B0604020202020204" pitchFamily="34" charset="0"/>
              </a:rPr>
              <a:pPr>
                <a:spcBef>
                  <a:spcPct val="0"/>
                </a:spcBef>
              </a:pPr>
              <a:t>22.11.2022.</a:t>
            </a:fld>
            <a:endParaRPr lang="sr-Cyrl-CS" altLang="en-US" smtClean="0">
              <a:cs typeface="Arial" panose="020B0604020202020204" pitchFamily="34" charset="0"/>
            </a:endParaRPr>
          </a:p>
        </p:txBody>
      </p:sp>
      <p:sp>
        <p:nvSpPr>
          <p:cNvPr id="4505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sr-Cyrl-CS" altLang="en-US" smtClean="0">
                <a:cs typeface="Arial" panose="020B0604020202020204" pitchFamily="34" charset="0"/>
              </a:rPr>
              <a:t>ВОЈНА ТАЈНА - ПОВЕРЉИВО</a:t>
            </a:r>
          </a:p>
        </p:txBody>
      </p:sp>
      <p:sp>
        <p:nvSpPr>
          <p:cNvPr id="45060" name="Slide Image Placeholder 1"/>
          <p:cNvSpPr>
            <a:spLocks noGrp="1" noRot="1" noChangeAspect="1" noTextEdit="1"/>
          </p:cNvSpPr>
          <p:nvPr>
            <p:ph type="sldImg"/>
          </p:nvPr>
        </p:nvSpPr>
        <p:spPr>
          <a:ln/>
        </p:spPr>
      </p:sp>
      <p:sp>
        <p:nvSpPr>
          <p:cNvPr id="17414" name="Notes Placeholder 2"/>
          <p:cNvSpPr>
            <a:spLocks noGrp="1"/>
          </p:cNvSpPr>
          <p:nvPr>
            <p:ph type="body" idx="1"/>
          </p:nvPr>
        </p:nvSpPr>
        <p:spPr>
          <a:ln/>
        </p:spPr>
        <p:txBody>
          <a:bodyPr/>
          <a:lstStyle/>
          <a:p>
            <a:pPr marL="0" lvl="1">
              <a:defRPr/>
            </a:pPr>
            <a:endParaRPr lang="sr-Cyrl-CS" smtClean="0">
              <a:effectLst>
                <a:outerShdw blurRad="38100" dist="38100" dir="2700000" algn="tl">
                  <a:srgbClr val="C0C0C0"/>
                </a:outerShdw>
              </a:effectLst>
            </a:endParaRPr>
          </a:p>
        </p:txBody>
      </p:sp>
      <p:sp>
        <p:nvSpPr>
          <p:cNvPr id="45062" name="Slide Number Placeholder 3"/>
          <p:cNvSpPr txBox="1">
            <a:spLocks noGrp="1"/>
          </p:cNvSpPr>
          <p:nvPr/>
        </p:nvSpPr>
        <p:spPr bwMode="auto">
          <a:xfrm>
            <a:off x="3849688" y="9429750"/>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A3001E92-6086-4950-93FE-1A0015290B74}" type="slidenum">
              <a:rPr lang="sr-Cyrl-CS" altLang="en-US">
                <a:solidFill>
                  <a:schemeClr val="bg1"/>
                </a:solidFill>
              </a:rPr>
              <a:pPr algn="r" eaLnBrk="1" hangingPunct="1">
                <a:spcBef>
                  <a:spcPct val="0"/>
                </a:spcBef>
              </a:pPr>
              <a:t>19</a:t>
            </a:fld>
            <a:endParaRPr lang="sr-Cyrl-CS" altLang="en-US">
              <a:solidFill>
                <a:schemeClr val="bg1"/>
              </a:solidFill>
            </a:endParaRPr>
          </a:p>
        </p:txBody>
      </p:sp>
    </p:spTree>
    <p:extLst>
      <p:ext uri="{BB962C8B-B14F-4D97-AF65-F5344CB8AC3E}">
        <p14:creationId xmlns:p14="http://schemas.microsoft.com/office/powerpoint/2010/main" val="2473647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59D1AF8-8E0A-4BDE-BD3C-B8322EC9A56F}" type="datetime1">
              <a:rPr lang="sr-Cyrl-CS" altLang="en-US" smtClean="0">
                <a:cs typeface="Arial" panose="020B0604020202020204" pitchFamily="34" charset="0"/>
              </a:rPr>
              <a:pPr>
                <a:spcBef>
                  <a:spcPct val="0"/>
                </a:spcBef>
              </a:pPr>
              <a:t>22.11.2022.</a:t>
            </a:fld>
            <a:endParaRPr lang="sr-Cyrl-CS" altLang="en-US" smtClean="0">
              <a:cs typeface="Arial" panose="020B0604020202020204" pitchFamily="34" charset="0"/>
            </a:endParaRPr>
          </a:p>
        </p:txBody>
      </p:sp>
      <p:sp>
        <p:nvSpPr>
          <p:cNvPr id="52227"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sr-Cyrl-CS" altLang="en-US" smtClean="0">
                <a:cs typeface="Arial" panose="020B0604020202020204" pitchFamily="34" charset="0"/>
              </a:rPr>
              <a:t>ВОЈНА ТАЈНА - ПОВЕРЉИВО</a:t>
            </a:r>
          </a:p>
        </p:txBody>
      </p:sp>
      <p:sp>
        <p:nvSpPr>
          <p:cNvPr id="5222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1946BD7-6FCB-4C6A-9A57-2565720C1427}" type="slidenum">
              <a:rPr lang="sr-Cyrl-CS" altLang="en-US"/>
              <a:pPr>
                <a:spcBef>
                  <a:spcPct val="0"/>
                </a:spcBef>
              </a:pPr>
              <a:t>25</a:t>
            </a:fld>
            <a:endParaRPr lang="sr-Cyrl-CS" altLang="en-US"/>
          </a:p>
        </p:txBody>
      </p:sp>
      <p:sp>
        <p:nvSpPr>
          <p:cNvPr id="52229" name="Slide Image Placeholder 1"/>
          <p:cNvSpPr>
            <a:spLocks noGrp="1" noRot="1" noChangeAspect="1" noTextEdit="1"/>
          </p:cNvSpPr>
          <p:nvPr>
            <p:ph type="sldImg"/>
          </p:nvPr>
        </p:nvSpPr>
        <p:spPr>
          <a:ln/>
        </p:spPr>
      </p:sp>
      <p:sp>
        <p:nvSpPr>
          <p:cNvPr id="522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52231" name="Slide Number Placeholder 3"/>
          <p:cNvSpPr txBox="1">
            <a:spLocks noGrp="1"/>
          </p:cNvSpPr>
          <p:nvPr/>
        </p:nvSpPr>
        <p:spPr bwMode="auto">
          <a:xfrm>
            <a:off x="3849688" y="9429750"/>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84BB3C0F-D358-4917-BEE3-314D5E6D64B0}" type="slidenum">
              <a:rPr lang="sr-Cyrl-CS" altLang="en-US">
                <a:solidFill>
                  <a:schemeClr val="bg1"/>
                </a:solidFill>
              </a:rPr>
              <a:pPr algn="r" eaLnBrk="1" hangingPunct="1">
                <a:spcBef>
                  <a:spcPct val="0"/>
                </a:spcBef>
              </a:pPr>
              <a:t>25</a:t>
            </a:fld>
            <a:endParaRPr lang="sr-Cyrl-CS" altLang="en-US">
              <a:solidFill>
                <a:schemeClr val="bg1"/>
              </a:solidFill>
            </a:endParaRPr>
          </a:p>
        </p:txBody>
      </p:sp>
    </p:spTree>
    <p:extLst>
      <p:ext uri="{BB962C8B-B14F-4D97-AF65-F5344CB8AC3E}">
        <p14:creationId xmlns:p14="http://schemas.microsoft.com/office/powerpoint/2010/main" val="3112725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4D7E8EE-E9E9-4B91-B200-8D39E10565E5}" type="datetime1">
              <a:rPr lang="sr-Cyrl-CS" altLang="en-US" smtClean="0">
                <a:cs typeface="Arial" panose="020B0604020202020204" pitchFamily="34" charset="0"/>
              </a:rPr>
              <a:pPr>
                <a:spcBef>
                  <a:spcPct val="0"/>
                </a:spcBef>
              </a:pPr>
              <a:t>22.11.2022.</a:t>
            </a:fld>
            <a:endParaRPr lang="sr-Cyrl-CS" altLang="en-US" smtClean="0">
              <a:cs typeface="Arial" panose="020B0604020202020204" pitchFamily="34" charset="0"/>
            </a:endParaRPr>
          </a:p>
        </p:txBody>
      </p:sp>
      <p:sp>
        <p:nvSpPr>
          <p:cNvPr id="16387"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sr-Cyrl-CS" altLang="en-US" smtClean="0">
                <a:cs typeface="Arial" panose="020B0604020202020204" pitchFamily="34" charset="0"/>
              </a:rPr>
              <a:t>ВОЈНА ТАЈНА - ПОВЕРЉИВО</a:t>
            </a:r>
          </a:p>
        </p:txBody>
      </p:sp>
      <p:sp>
        <p:nvSpPr>
          <p:cNvPr id="16388" name="Slide Image Placeholder 1"/>
          <p:cNvSpPr>
            <a:spLocks noGrp="1" noRot="1" noChangeAspect="1" noTextEdit="1"/>
          </p:cNvSpPr>
          <p:nvPr>
            <p:ph type="sldImg"/>
          </p:nvPr>
        </p:nvSpPr>
        <p:spPr>
          <a:ln/>
        </p:spPr>
      </p:sp>
      <p:sp>
        <p:nvSpPr>
          <p:cNvPr id="1638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16390" name="Slide Number Placeholder 3"/>
          <p:cNvSpPr txBox="1">
            <a:spLocks noGrp="1"/>
          </p:cNvSpPr>
          <p:nvPr/>
        </p:nvSpPr>
        <p:spPr bwMode="auto">
          <a:xfrm>
            <a:off x="3849688" y="9429750"/>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A9997F39-3776-4CA3-A7E4-8D409B579D03}" type="slidenum">
              <a:rPr lang="sr-Cyrl-CS" altLang="en-US">
                <a:solidFill>
                  <a:schemeClr val="bg1"/>
                </a:solidFill>
              </a:rPr>
              <a:pPr algn="r" eaLnBrk="1" hangingPunct="1">
                <a:spcBef>
                  <a:spcPct val="0"/>
                </a:spcBef>
              </a:pPr>
              <a:t>3</a:t>
            </a:fld>
            <a:endParaRPr lang="sr-Cyrl-CS" altLang="en-US">
              <a:solidFill>
                <a:schemeClr val="bg1"/>
              </a:solidFill>
            </a:endParaRPr>
          </a:p>
        </p:txBody>
      </p:sp>
    </p:spTree>
    <p:extLst>
      <p:ext uri="{BB962C8B-B14F-4D97-AF65-F5344CB8AC3E}">
        <p14:creationId xmlns:p14="http://schemas.microsoft.com/office/powerpoint/2010/main" val="1693573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1A6E6DE-5035-42B1-811B-FF3143791498}" type="datetime1">
              <a:rPr lang="sr-Cyrl-CS" altLang="en-US" smtClean="0">
                <a:cs typeface="Arial" panose="020B0604020202020204" pitchFamily="34" charset="0"/>
              </a:rPr>
              <a:pPr>
                <a:spcBef>
                  <a:spcPct val="0"/>
                </a:spcBef>
              </a:pPr>
              <a:t>22.11.2022.</a:t>
            </a:fld>
            <a:endParaRPr lang="sr-Cyrl-CS" altLang="en-US" smtClean="0">
              <a:cs typeface="Arial" panose="020B0604020202020204" pitchFamily="34" charset="0"/>
            </a:endParaRPr>
          </a:p>
        </p:txBody>
      </p:sp>
      <p:sp>
        <p:nvSpPr>
          <p:cNvPr id="1843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sr-Cyrl-CS" altLang="en-US" smtClean="0">
                <a:cs typeface="Arial" panose="020B0604020202020204" pitchFamily="34" charset="0"/>
              </a:rPr>
              <a:t>ВОЈНА ТАЈНА - ПОВЕРЉИВО</a:t>
            </a:r>
          </a:p>
        </p:txBody>
      </p:sp>
      <p:sp>
        <p:nvSpPr>
          <p:cNvPr id="18436" name="Slide Image Placeholder 1"/>
          <p:cNvSpPr>
            <a:spLocks noGrp="1" noRot="1" noChangeAspect="1" noTextEdit="1"/>
          </p:cNvSpPr>
          <p:nvPr>
            <p:ph type="sldImg"/>
          </p:nvPr>
        </p:nvSpPr>
        <p:spPr>
          <a:ln/>
        </p:spPr>
      </p:sp>
      <p:sp>
        <p:nvSpPr>
          <p:cNvPr id="1843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18438" name="Slide Number Placeholder 3"/>
          <p:cNvSpPr txBox="1">
            <a:spLocks noGrp="1"/>
          </p:cNvSpPr>
          <p:nvPr/>
        </p:nvSpPr>
        <p:spPr bwMode="auto">
          <a:xfrm>
            <a:off x="3849688" y="9429750"/>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25B922C8-F14D-4E6B-BF4D-BEE605C6A141}" type="slidenum">
              <a:rPr lang="sr-Cyrl-CS" altLang="en-US">
                <a:solidFill>
                  <a:schemeClr val="bg1"/>
                </a:solidFill>
              </a:rPr>
              <a:pPr algn="r" eaLnBrk="1" hangingPunct="1">
                <a:spcBef>
                  <a:spcPct val="0"/>
                </a:spcBef>
              </a:pPr>
              <a:t>4</a:t>
            </a:fld>
            <a:endParaRPr lang="sr-Cyrl-CS" altLang="en-US">
              <a:solidFill>
                <a:schemeClr val="bg1"/>
              </a:solidFill>
            </a:endParaRPr>
          </a:p>
        </p:txBody>
      </p:sp>
    </p:spTree>
    <p:extLst>
      <p:ext uri="{BB962C8B-B14F-4D97-AF65-F5344CB8AC3E}">
        <p14:creationId xmlns:p14="http://schemas.microsoft.com/office/powerpoint/2010/main" val="1421785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45381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EFB8E5-1DA8-4B54-A972-7240AD0C6FE2}" type="datetime1">
              <a:rPr lang="sr-Cyrl-CS" altLang="en-US" smtClean="0">
                <a:cs typeface="Arial" panose="020B0604020202020204" pitchFamily="34" charset="0"/>
              </a:rPr>
              <a:pPr>
                <a:spcBef>
                  <a:spcPct val="0"/>
                </a:spcBef>
              </a:pPr>
              <a:t>22.11.2022.</a:t>
            </a:fld>
            <a:endParaRPr lang="sr-Cyrl-CS" altLang="en-US" smtClean="0">
              <a:cs typeface="Arial" panose="020B0604020202020204" pitchFamily="34" charset="0"/>
            </a:endParaRPr>
          </a:p>
        </p:txBody>
      </p:sp>
      <p:sp>
        <p:nvSpPr>
          <p:cNvPr id="2253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sr-Cyrl-CS" altLang="en-US" smtClean="0">
                <a:cs typeface="Arial" panose="020B0604020202020204" pitchFamily="34" charset="0"/>
              </a:rPr>
              <a:t>ВОЈНА ТАЈНА - ПОВЕРЉИВО</a:t>
            </a:r>
          </a:p>
        </p:txBody>
      </p:sp>
      <p:sp>
        <p:nvSpPr>
          <p:cNvPr id="22532" name="Slide Image Placeholder 1"/>
          <p:cNvSpPr>
            <a:spLocks noGrp="1" noRot="1" noChangeAspect="1" noTextEdit="1"/>
          </p:cNvSpPr>
          <p:nvPr>
            <p:ph type="sldImg"/>
          </p:nvPr>
        </p:nvSpPr>
        <p:spPr>
          <a:ln/>
        </p:spPr>
      </p:sp>
      <p:sp>
        <p:nvSpPr>
          <p:cNvPr id="2253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22534" name="Slide Number Placeholder 3"/>
          <p:cNvSpPr txBox="1">
            <a:spLocks noGrp="1"/>
          </p:cNvSpPr>
          <p:nvPr/>
        </p:nvSpPr>
        <p:spPr bwMode="auto">
          <a:xfrm>
            <a:off x="3849688" y="9429750"/>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FE092022-9D1C-4561-B57B-0F18B0C6AC14}" type="slidenum">
              <a:rPr lang="sr-Cyrl-CS" altLang="en-US">
                <a:solidFill>
                  <a:schemeClr val="bg1"/>
                </a:solidFill>
              </a:rPr>
              <a:pPr algn="r" eaLnBrk="1" hangingPunct="1">
                <a:spcBef>
                  <a:spcPct val="0"/>
                </a:spcBef>
              </a:pPr>
              <a:t>6</a:t>
            </a:fld>
            <a:endParaRPr lang="sr-Cyrl-CS" altLang="en-US">
              <a:solidFill>
                <a:schemeClr val="bg1"/>
              </a:solidFill>
            </a:endParaRPr>
          </a:p>
        </p:txBody>
      </p:sp>
    </p:spTree>
    <p:extLst>
      <p:ext uri="{BB962C8B-B14F-4D97-AF65-F5344CB8AC3E}">
        <p14:creationId xmlns:p14="http://schemas.microsoft.com/office/powerpoint/2010/main" val="25118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C4C6FCF-8D2C-48F9-927E-7738345433BA}" type="slidenum">
              <a:rPr lang="en-US" altLang="en-US"/>
              <a:pPr>
                <a:spcBef>
                  <a:spcPct val="0"/>
                </a:spcBef>
              </a:pPr>
              <a:t>8</a:t>
            </a:fld>
            <a:endParaRPr lang="en-US" altLang="en-US"/>
          </a:p>
        </p:txBody>
      </p:sp>
      <p:sp>
        <p:nvSpPr>
          <p:cNvPr id="25603" name="Rectangle 1"/>
          <p:cNvSpPr>
            <a:spLocks noGrp="1" noRot="1" noChangeAspect="1" noChangeArrowheads="1" noTextEdit="1"/>
          </p:cNvSpPr>
          <p:nvPr>
            <p:ph type="sldImg"/>
          </p:nvPr>
        </p:nvSpPr>
        <p:spPr>
          <a:xfrm>
            <a:off x="917575" y="744538"/>
            <a:ext cx="4962525" cy="3722687"/>
          </a:xfrm>
          <a:solidFill>
            <a:srgbClr val="FFFFFF"/>
          </a:solidFill>
          <a:ln/>
        </p:spPr>
      </p:sp>
      <p:sp>
        <p:nvSpPr>
          <p:cNvPr id="25604" name="Rectangle 2"/>
          <p:cNvSpPr>
            <a:spLocks noGrp="1" noChangeArrowheads="1"/>
          </p:cNvSpPr>
          <p:nvPr>
            <p:ph type="body" idx="1"/>
          </p:nvPr>
        </p:nvSpPr>
        <p:spPr>
          <a:xfrm>
            <a:off x="679450" y="4714875"/>
            <a:ext cx="5438775" cy="4568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sr-Latn-CS" altLang="en-US" smtClean="0">
              <a:latin typeface="Times New Roman" panose="02020603050405020304" pitchFamily="18" charset="0"/>
            </a:endParaRPr>
          </a:p>
        </p:txBody>
      </p:sp>
    </p:spTree>
    <p:extLst>
      <p:ext uri="{BB962C8B-B14F-4D97-AF65-F5344CB8AC3E}">
        <p14:creationId xmlns:p14="http://schemas.microsoft.com/office/powerpoint/2010/main" val="3143212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r-Latn-CS" altLang="en-US" smtClean="0">
              <a:latin typeface="Arial" panose="020B0604020202020204" pitchFamily="34" charset="0"/>
            </a:endParaRPr>
          </a:p>
        </p:txBody>
      </p:sp>
    </p:spTree>
    <p:extLst>
      <p:ext uri="{BB962C8B-B14F-4D97-AF65-F5344CB8AC3E}">
        <p14:creationId xmlns:p14="http://schemas.microsoft.com/office/powerpoint/2010/main" val="2840573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7B64425-2112-4D0A-BB3A-2839BA4DDB1D}" type="datetime1">
              <a:rPr lang="sr-Cyrl-CS" altLang="en-US" smtClean="0">
                <a:cs typeface="Arial" panose="020B0604020202020204" pitchFamily="34" charset="0"/>
              </a:rPr>
              <a:pPr>
                <a:spcBef>
                  <a:spcPct val="0"/>
                </a:spcBef>
              </a:pPr>
              <a:t>22.11.2022.</a:t>
            </a:fld>
            <a:endParaRPr lang="sr-Cyrl-CS" altLang="en-US" smtClean="0">
              <a:cs typeface="Arial" panose="020B0604020202020204" pitchFamily="34" charset="0"/>
            </a:endParaRPr>
          </a:p>
        </p:txBody>
      </p:sp>
      <p:sp>
        <p:nvSpPr>
          <p:cNvPr id="2969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sr-Cyrl-CS" altLang="en-US" smtClean="0">
                <a:cs typeface="Arial" panose="020B0604020202020204" pitchFamily="34" charset="0"/>
              </a:rPr>
              <a:t>ВОЈНА ТАЈНА - ПОВЕРЉИВО</a:t>
            </a:r>
          </a:p>
        </p:txBody>
      </p:sp>
      <p:sp>
        <p:nvSpPr>
          <p:cNvPr id="2970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AD3C9C-7DA2-4DF9-BFE3-2FA06E2A3D1D}" type="slidenum">
              <a:rPr lang="sr-Cyrl-CS" altLang="en-US"/>
              <a:pPr>
                <a:spcBef>
                  <a:spcPct val="0"/>
                </a:spcBef>
              </a:pPr>
              <a:t>10</a:t>
            </a:fld>
            <a:endParaRPr lang="sr-Cyrl-CS" altLang="en-US"/>
          </a:p>
        </p:txBody>
      </p:sp>
      <p:sp>
        <p:nvSpPr>
          <p:cNvPr id="29701" name="Slide Image Placeholder 1"/>
          <p:cNvSpPr>
            <a:spLocks noGrp="1" noRot="1" noChangeAspect="1" noTextEdit="1"/>
          </p:cNvSpPr>
          <p:nvPr>
            <p:ph type="sldImg"/>
          </p:nvPr>
        </p:nvSpPr>
        <p:spPr>
          <a:ln/>
        </p:spPr>
      </p:sp>
      <p:sp>
        <p:nvSpPr>
          <p:cNvPr id="297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29703" name="Slide Number Placeholder 3"/>
          <p:cNvSpPr txBox="1">
            <a:spLocks noGrp="1"/>
          </p:cNvSpPr>
          <p:nvPr/>
        </p:nvSpPr>
        <p:spPr bwMode="auto">
          <a:xfrm>
            <a:off x="3849688" y="9429750"/>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63D3E4F5-4034-48CB-BB18-70A28B47802B}" type="slidenum">
              <a:rPr lang="sr-Cyrl-CS" altLang="en-US">
                <a:solidFill>
                  <a:schemeClr val="bg1"/>
                </a:solidFill>
              </a:rPr>
              <a:pPr algn="r" eaLnBrk="1" hangingPunct="1">
                <a:spcBef>
                  <a:spcPct val="0"/>
                </a:spcBef>
              </a:pPr>
              <a:t>10</a:t>
            </a:fld>
            <a:endParaRPr lang="sr-Cyrl-CS" altLang="en-US">
              <a:solidFill>
                <a:schemeClr val="bg1"/>
              </a:solidFill>
            </a:endParaRPr>
          </a:p>
        </p:txBody>
      </p:sp>
    </p:spTree>
    <p:extLst>
      <p:ext uri="{BB962C8B-B14F-4D97-AF65-F5344CB8AC3E}">
        <p14:creationId xmlns:p14="http://schemas.microsoft.com/office/powerpoint/2010/main" val="2443067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E580C7-DD02-47DF-9FF6-74EAE83626E8}" type="datetime1">
              <a:rPr lang="sr-Cyrl-CS" altLang="en-US" smtClean="0">
                <a:cs typeface="Arial" panose="020B0604020202020204" pitchFamily="34" charset="0"/>
              </a:rPr>
              <a:pPr>
                <a:spcBef>
                  <a:spcPct val="0"/>
                </a:spcBef>
              </a:pPr>
              <a:t>22.11.2022.</a:t>
            </a:fld>
            <a:endParaRPr lang="sr-Cyrl-CS" altLang="en-US" smtClean="0">
              <a:cs typeface="Arial" panose="020B0604020202020204" pitchFamily="34" charset="0"/>
            </a:endParaRPr>
          </a:p>
        </p:txBody>
      </p:sp>
      <p:sp>
        <p:nvSpPr>
          <p:cNvPr id="31747"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sr-Cyrl-CS" altLang="en-US" smtClean="0">
                <a:cs typeface="Arial" panose="020B0604020202020204" pitchFamily="34" charset="0"/>
              </a:rPr>
              <a:t>ВОЈНА ТАЈНА - ПОВЕРЉИВО</a:t>
            </a:r>
          </a:p>
        </p:txBody>
      </p:sp>
      <p:sp>
        <p:nvSpPr>
          <p:cNvPr id="31748" name="Slide Image Placeholder 1"/>
          <p:cNvSpPr>
            <a:spLocks noGrp="1" noRot="1" noChangeAspect="1" noTextEdit="1"/>
          </p:cNvSpPr>
          <p:nvPr>
            <p:ph type="sldImg"/>
          </p:nvPr>
        </p:nvSpPr>
        <p:spPr>
          <a:ln/>
        </p:spPr>
      </p:sp>
      <p:sp>
        <p:nvSpPr>
          <p:cNvPr id="3174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1750" name="Slide Number Placeholder 3"/>
          <p:cNvSpPr txBox="1">
            <a:spLocks noGrp="1"/>
          </p:cNvSpPr>
          <p:nvPr/>
        </p:nvSpPr>
        <p:spPr bwMode="auto">
          <a:xfrm>
            <a:off x="3849688" y="9429750"/>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E2C0D16E-807E-408A-8FF6-1DBF5A579DD1}" type="slidenum">
              <a:rPr lang="sr-Cyrl-CS" altLang="en-US">
                <a:solidFill>
                  <a:schemeClr val="bg1"/>
                </a:solidFill>
              </a:rPr>
              <a:pPr algn="r" eaLnBrk="1" hangingPunct="1">
                <a:spcBef>
                  <a:spcPct val="0"/>
                </a:spcBef>
              </a:pPr>
              <a:t>11</a:t>
            </a:fld>
            <a:endParaRPr lang="sr-Cyrl-CS" altLang="en-US">
              <a:solidFill>
                <a:schemeClr val="bg1"/>
              </a:solidFill>
            </a:endParaRPr>
          </a:p>
        </p:txBody>
      </p:sp>
    </p:spTree>
    <p:extLst>
      <p:ext uri="{BB962C8B-B14F-4D97-AF65-F5344CB8AC3E}">
        <p14:creationId xmlns:p14="http://schemas.microsoft.com/office/powerpoint/2010/main" val="1087397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ext Box 10"/>
          <p:cNvSpPr txBox="1">
            <a:spLocks noChangeArrowheads="1"/>
          </p:cNvSpPr>
          <p:nvPr userDrawn="1"/>
        </p:nvSpPr>
        <p:spPr bwMode="auto">
          <a:xfrm>
            <a:off x="1500188" y="571500"/>
            <a:ext cx="37417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r>
              <a:rPr lang="sr-Cyrl-CS" altLang="en-US">
                <a:solidFill>
                  <a:schemeClr val="tx1"/>
                </a:solidFill>
                <a:latin typeface="Times New Roman" panose="02020603050405020304" pitchFamily="18" charset="0"/>
                <a:cs typeface="Times New Roman" panose="02020603050405020304" pitchFamily="18" charset="0"/>
              </a:rPr>
              <a:t>ГЕНЕРАЛШТАБ ВОЈСКЕ СРБИЈЕ</a:t>
            </a:r>
          </a:p>
          <a:p>
            <a:pPr eaLnBrk="1" hangingPunct="1"/>
            <a:r>
              <a:rPr lang="sr-Cyrl-CS" altLang="en-US">
                <a:solidFill>
                  <a:schemeClr val="tx1"/>
                </a:solidFill>
                <a:latin typeface="Times New Roman" panose="02020603050405020304" pitchFamily="18" charset="0"/>
                <a:cs typeface="Times New Roman" panose="02020603050405020304" pitchFamily="18" charset="0"/>
              </a:rPr>
              <a:t>УПРАВА ЗА ОБУКУ И ДОКТРИНУ Ј-7</a:t>
            </a:r>
            <a:endParaRPr lang="en-US" altLang="en-US">
              <a:solidFill>
                <a:schemeClr val="tx1"/>
              </a:solidFill>
              <a:latin typeface="Times New Roman" panose="02020603050405020304" pitchFamily="18" charset="0"/>
              <a:cs typeface="Times New Roman" panose="02020603050405020304" pitchFamily="18" charset="0"/>
            </a:endParaRPr>
          </a:p>
          <a:p>
            <a:pPr eaLnBrk="1" hangingPunct="1"/>
            <a:r>
              <a:rPr lang="sr-Cyrl-CS" altLang="en-US">
                <a:solidFill>
                  <a:schemeClr val="tx1"/>
                </a:solidFill>
                <a:latin typeface="Times New Roman" panose="02020603050405020304" pitchFamily="18" charset="0"/>
                <a:cs typeface="Times New Roman" panose="02020603050405020304" pitchFamily="18" charset="0"/>
              </a:rPr>
              <a:t>ЦЕНТАР ЗА ОБУКУ ПУТЕМ СИМУЛАЦИЈА</a:t>
            </a:r>
            <a:endParaRPr lang="en-US" altLang="en-US">
              <a:solidFill>
                <a:schemeClr val="tx1"/>
              </a:solidFill>
              <a:latin typeface="Times New Roman" panose="02020603050405020304" pitchFamily="18" charset="0"/>
              <a:cs typeface="Times New Roman" panose="02020603050405020304" pitchFamily="18" charset="0"/>
            </a:endParaRPr>
          </a:p>
        </p:txBody>
      </p:sp>
      <p:sp>
        <p:nvSpPr>
          <p:cNvPr id="3" name="Line 9"/>
          <p:cNvSpPr>
            <a:spLocks noChangeShapeType="1"/>
          </p:cNvSpPr>
          <p:nvPr userDrawn="1"/>
        </p:nvSpPr>
        <p:spPr bwMode="auto">
          <a:xfrm>
            <a:off x="1357313" y="357188"/>
            <a:ext cx="0" cy="1143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4" name="Picture 2" descr="D:\00 VPRS\Slicice\Vojne oznake\Znak COPS.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2875" y="285750"/>
            <a:ext cx="1112838"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6367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5_Title Slide">
    <p:bg>
      <p:bgPr>
        <a:solidFill>
          <a:schemeClr val="bg1"/>
        </a:solidFill>
        <a:effectLst/>
      </p:bgPr>
    </p:bg>
    <p:spTree>
      <p:nvGrpSpPr>
        <p:cNvPr id="1" name=""/>
        <p:cNvGrpSpPr/>
        <p:nvPr/>
      </p:nvGrpSpPr>
      <p:grpSpPr>
        <a:xfrm>
          <a:off x="0" y="0"/>
          <a:ext cx="0" cy="0"/>
          <a:chOff x="0" y="0"/>
          <a:chExt cx="0" cy="0"/>
        </a:xfrm>
      </p:grpSpPr>
      <p:pic>
        <p:nvPicPr>
          <p:cNvPr id="2" name="Picture 7" descr="Pictur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23813"/>
            <a:ext cx="9221788" cy="690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D:\00 VPRS\Slicice\Vojne oznake\Znak COPS.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75" y="285750"/>
            <a:ext cx="1112838"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0"/>
          <p:cNvSpPr txBox="1">
            <a:spLocks noChangeArrowheads="1"/>
          </p:cNvSpPr>
          <p:nvPr userDrawn="1"/>
        </p:nvSpPr>
        <p:spPr bwMode="auto">
          <a:xfrm>
            <a:off x="1500188" y="571500"/>
            <a:ext cx="37417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r>
              <a:rPr lang="sr-Cyrl-CS" altLang="en-US">
                <a:latin typeface="Times New Roman" panose="02020603050405020304" pitchFamily="18" charset="0"/>
                <a:cs typeface="Times New Roman" panose="02020603050405020304" pitchFamily="18" charset="0"/>
              </a:rPr>
              <a:t>ГЕНЕРАЛШТАБ ВОЈСКЕ СРБИЈЕ</a:t>
            </a:r>
          </a:p>
          <a:p>
            <a:pPr eaLnBrk="1" hangingPunct="1"/>
            <a:r>
              <a:rPr lang="sr-Cyrl-CS" altLang="en-US">
                <a:latin typeface="Times New Roman" panose="02020603050405020304" pitchFamily="18" charset="0"/>
                <a:cs typeface="Times New Roman" panose="02020603050405020304" pitchFamily="18" charset="0"/>
              </a:rPr>
              <a:t>УПРАВА ЗА ОБУКУ И ДОКТРИНУ Ј-7</a:t>
            </a:r>
            <a:endParaRPr lang="en-US" altLang="en-US">
              <a:latin typeface="Times New Roman" panose="02020603050405020304" pitchFamily="18" charset="0"/>
              <a:cs typeface="Times New Roman" panose="02020603050405020304" pitchFamily="18" charset="0"/>
            </a:endParaRPr>
          </a:p>
          <a:p>
            <a:pPr eaLnBrk="1" hangingPunct="1"/>
            <a:r>
              <a:rPr lang="sr-Cyrl-CS" altLang="en-US">
                <a:latin typeface="Times New Roman" panose="02020603050405020304" pitchFamily="18" charset="0"/>
                <a:cs typeface="Times New Roman" panose="02020603050405020304" pitchFamily="18" charset="0"/>
              </a:rPr>
              <a:t>ЦЕНТАР ЗА ОБУКУ ПУТЕМ СИМУЛАЦИЈА</a:t>
            </a:r>
            <a:endParaRPr lang="en-US" altLang="en-US">
              <a:latin typeface="Times New Roman" panose="02020603050405020304" pitchFamily="18" charset="0"/>
              <a:cs typeface="Times New Roman" panose="02020603050405020304" pitchFamily="18" charset="0"/>
            </a:endParaRPr>
          </a:p>
        </p:txBody>
      </p:sp>
      <p:sp>
        <p:nvSpPr>
          <p:cNvPr id="5" name="Line 9"/>
          <p:cNvSpPr>
            <a:spLocks noChangeShapeType="1"/>
          </p:cNvSpPr>
          <p:nvPr userDrawn="1"/>
        </p:nvSpPr>
        <p:spPr bwMode="auto">
          <a:xfrm>
            <a:off x="1357313" y="357188"/>
            <a:ext cx="0" cy="11430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722174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charset="0"/>
                <a:cs typeface="Arial" charset="0"/>
              </a:defRPr>
            </a:lvl1pPr>
          </a:lstStyle>
          <a:p>
            <a:pPr>
              <a:defRPr/>
            </a:pPr>
            <a:endParaRPr lang="sr-Latn-CS"/>
          </a:p>
        </p:txBody>
      </p:sp>
      <p:sp>
        <p:nvSpPr>
          <p:cNvPr id="3" name="Rectangle 5"/>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charset="0"/>
                <a:cs typeface="Arial" charset="0"/>
              </a:defRPr>
            </a:lvl1pPr>
          </a:lstStyle>
          <a:p>
            <a:pPr>
              <a:defRPr/>
            </a:pPr>
            <a:endParaRPr lang="sr-Latn-CS"/>
          </a:p>
        </p:txBody>
      </p:sp>
      <p:sp>
        <p:nvSpPr>
          <p:cNvPr id="4"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5912693E-8A01-4AC2-B360-3C289A59CBDC}" type="slidenum">
              <a:rPr lang="sr-Latn-CS" altLang="en-US"/>
              <a:pPr>
                <a:defRPr/>
              </a:pPr>
              <a:t>‹#›</a:t>
            </a:fld>
            <a:endParaRPr lang="sr-Latn-CS" altLang="en-US"/>
          </a:p>
        </p:txBody>
      </p:sp>
    </p:spTree>
    <p:extLst>
      <p:ext uri="{BB962C8B-B14F-4D97-AF65-F5344CB8AC3E}">
        <p14:creationId xmlns:p14="http://schemas.microsoft.com/office/powerpoint/2010/main" val="3000783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57400" y="303213"/>
            <a:ext cx="7086600" cy="688975"/>
          </a:xfrm>
          <a:prstGeom prst="rect">
            <a:avLst/>
          </a:prstGeom>
        </p:spPr>
        <p:txBody>
          <a:bodyPr/>
          <a:lstStyle/>
          <a:p>
            <a:r>
              <a:rPr lang="en-US" smtClean="0"/>
              <a:t>Click to edit Master title style</a:t>
            </a:r>
            <a:endParaRPr lang="sr-Latn-C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CS"/>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charset="0"/>
                <a:cs typeface="Arial" charset="0"/>
              </a:defRPr>
            </a:lvl1pPr>
          </a:lstStyle>
          <a:p>
            <a:pPr>
              <a:defRPr/>
            </a:pPr>
            <a:fld id="{E786EC68-A3F8-4F76-AE1A-436F98F6B0EC}" type="datetime1">
              <a:rPr lang="en-US"/>
              <a:pPr>
                <a:defRPr/>
              </a:pPr>
              <a:t>11/22/2022</a:t>
            </a:fld>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charset="0"/>
                <a:cs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8457AF24-2A91-404F-B8F0-C4AFBA8D1B3B}" type="slidenum">
              <a:rPr lang="en-US" altLang="en-US"/>
              <a:pPr>
                <a:defRPr/>
              </a:pPr>
              <a:t>‹#›</a:t>
            </a:fld>
            <a:endParaRPr lang="en-US" altLang="en-US"/>
          </a:p>
        </p:txBody>
      </p:sp>
    </p:spTree>
    <p:extLst>
      <p:ext uri="{BB962C8B-B14F-4D97-AF65-F5344CB8AC3E}">
        <p14:creationId xmlns:p14="http://schemas.microsoft.com/office/powerpoint/2010/main" val="2179479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057400" y="303213"/>
            <a:ext cx="7086600" cy="688975"/>
          </a:xfrm>
          <a:prstGeom prst="rect">
            <a:avLst/>
          </a:prstGeom>
        </p:spPr>
        <p:txBody>
          <a:bodyPr/>
          <a:lstStyle/>
          <a:p>
            <a:r>
              <a:rPr lang="en-US" smtClean="0"/>
              <a:t>Click to edit Master title style</a:t>
            </a:r>
            <a:endParaRPr lang="sr-Cyrl-CS"/>
          </a:p>
        </p:txBody>
      </p:sp>
      <p:sp>
        <p:nvSpPr>
          <p:cNvPr id="3" name="Content Placeholder 2"/>
          <p:cNvSpPr>
            <a:spLocks noGrp="1"/>
          </p:cNvSpPr>
          <p:nvPr>
            <p:ph sz="half" idx="1"/>
          </p:nvPr>
        </p:nvSpPr>
        <p:spPr>
          <a:xfrm>
            <a:off x="107950" y="1600200"/>
            <a:ext cx="4351338"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Cyrl-CS"/>
          </a:p>
        </p:txBody>
      </p:sp>
      <p:sp>
        <p:nvSpPr>
          <p:cNvPr id="4" name="Content Placeholder 3"/>
          <p:cNvSpPr>
            <a:spLocks noGrp="1"/>
          </p:cNvSpPr>
          <p:nvPr>
            <p:ph sz="quarter" idx="2"/>
          </p:nvPr>
        </p:nvSpPr>
        <p:spPr>
          <a:xfrm>
            <a:off x="4611688" y="1600200"/>
            <a:ext cx="4352925"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Cyrl-CS"/>
          </a:p>
        </p:txBody>
      </p:sp>
      <p:sp>
        <p:nvSpPr>
          <p:cNvPr id="5" name="Content Placeholder 4"/>
          <p:cNvSpPr>
            <a:spLocks noGrp="1"/>
          </p:cNvSpPr>
          <p:nvPr>
            <p:ph sz="quarter" idx="3"/>
          </p:nvPr>
        </p:nvSpPr>
        <p:spPr>
          <a:xfrm>
            <a:off x="4611688" y="3938588"/>
            <a:ext cx="4352925"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Cyrl-CS"/>
          </a:p>
        </p:txBody>
      </p:sp>
      <p:sp>
        <p:nvSpPr>
          <p:cNvPr id="6" name="Rectangle 4"/>
          <p:cNvSpPr>
            <a:spLocks noGrp="1" noChangeArrowheads="1"/>
          </p:cNvSpPr>
          <p:nvPr>
            <p:ph type="dt" sz="half" idx="10"/>
          </p:nvPr>
        </p:nvSpPr>
        <p:spPr>
          <a:xfrm>
            <a:off x="457200" y="6245225"/>
            <a:ext cx="2132013" cy="474663"/>
          </a:xfrm>
          <a:prstGeom prst="rect">
            <a:avLst/>
          </a:prstGeom>
        </p:spPr>
        <p:txBody>
          <a:bodyPr vert="horz" wrap="square" lIns="91440" tIns="45720" rIns="91440" bIns="45720" numCol="1" anchor="t" anchorCtr="0" compatLnSpc="1">
            <a:prstTxWarp prst="textNoShape">
              <a:avLst/>
            </a:prstTxWarp>
          </a:bodyPr>
          <a:lstStyle>
            <a:lvl1pPr eaLnBrk="1" hangingPunct="1">
              <a:buFont typeface="Times New Roman" pitchFamily="18" charset="0"/>
              <a:buNone/>
              <a:defRPr>
                <a:latin typeface="Arial" charset="0"/>
                <a:cs typeface="Arial" charset="0"/>
              </a:defRPr>
            </a:lvl1pPr>
          </a:lstStyle>
          <a:p>
            <a:pPr>
              <a:defRPr/>
            </a:pPr>
            <a:fld id="{770A699F-73BD-49A2-90BC-00A954E0CB41}" type="datetime1">
              <a:rPr lang="en-US"/>
              <a:pPr>
                <a:defRPr/>
              </a:pPr>
              <a:t>11/22/2022</a:t>
            </a:fld>
            <a:endParaRPr lang="en-US"/>
          </a:p>
        </p:txBody>
      </p:sp>
      <p:sp>
        <p:nvSpPr>
          <p:cNvPr id="7" name="Rectangle 5"/>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eaLnBrk="1" hangingPunct="1">
              <a:buClr>
                <a:srgbClr val="000000"/>
              </a:buClr>
              <a:buSzPct val="100000"/>
              <a:buFont typeface="Times New Roman" pitchFamily="18" charset="0"/>
              <a:buNone/>
              <a:defRPr>
                <a:latin typeface="Arial" charset="0"/>
                <a:cs typeface="Arial" charset="0"/>
              </a:defRPr>
            </a:lvl1pPr>
          </a:lstStyle>
          <a:p>
            <a:pPr>
              <a:defRPr/>
            </a:pPr>
            <a:endParaRPr lang="en-US"/>
          </a:p>
        </p:txBody>
      </p:sp>
      <p:sp>
        <p:nvSpPr>
          <p:cNvPr id="8" name="Rectangle 6"/>
          <p:cNvSpPr>
            <a:spLocks noGrp="1" noChangeArrowheads="1"/>
          </p:cNvSpPr>
          <p:nvPr>
            <p:ph type="sldNum" sz="quarter" idx="12"/>
          </p:nvPr>
        </p:nvSpPr>
        <p:spPr>
          <a:xfrm>
            <a:off x="7010400" y="6524625"/>
            <a:ext cx="2132013" cy="331788"/>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8B3C9195-B4CC-4151-826B-C9EFB9F5A145}" type="slidenum">
              <a:rPr lang="en-US" altLang="en-US"/>
              <a:pPr>
                <a:defRPr/>
              </a:pPr>
              <a:t>‹#›</a:t>
            </a:fld>
            <a:endParaRPr lang="en-US" altLang="en-US"/>
          </a:p>
        </p:txBody>
      </p:sp>
    </p:spTree>
    <p:extLst>
      <p:ext uri="{BB962C8B-B14F-4D97-AF65-F5344CB8AC3E}">
        <p14:creationId xmlns:p14="http://schemas.microsoft.com/office/powerpoint/2010/main" val="3997069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57400" y="303213"/>
            <a:ext cx="7085013" cy="687387"/>
          </a:xfrm>
          <a:prstGeom prst="rect">
            <a:avLst/>
          </a:prstGeom>
        </p:spPr>
        <p:txBody>
          <a:bodyPr/>
          <a:lstStyle/>
          <a:p>
            <a:r>
              <a:rPr lang="en-US" smtClean="0"/>
              <a:t>Click to edit Master title style</a:t>
            </a:r>
            <a:endParaRPr lang="sr-Latn-CS"/>
          </a:p>
        </p:txBody>
      </p:sp>
      <p:sp>
        <p:nvSpPr>
          <p:cNvPr id="3" name="Rectangle 3"/>
          <p:cNvSpPr>
            <a:spLocks noGrp="1" noChangeArrowheads="1"/>
          </p:cNvSpPr>
          <p:nvPr>
            <p:ph type="dt" idx="10"/>
          </p:nvPr>
        </p:nvSpPr>
        <p:spPr>
          <a:xfrm>
            <a:off x="457200" y="6245225"/>
            <a:ext cx="2132013" cy="474663"/>
          </a:xfrm>
          <a:prstGeom prst="rect">
            <a:avLst/>
          </a:prstGeom>
        </p:spPr>
        <p:txBody>
          <a:bodyPr/>
          <a:lstStyle>
            <a:lvl1pPr eaLnBrk="1" hangingPunct="1">
              <a:defRPr>
                <a:latin typeface="Arial" pitchFamily="34" charset="0"/>
                <a:cs typeface="Arial" pitchFamily="34" charset="0"/>
              </a:defRPr>
            </a:lvl1pPr>
          </a:lstStyle>
          <a:p>
            <a:pPr>
              <a:defRPr/>
            </a:pPr>
            <a:r>
              <a:rPr lang="en-US"/>
              <a:t>04/08/11</a:t>
            </a:r>
          </a:p>
        </p:txBody>
      </p:sp>
      <p:sp>
        <p:nvSpPr>
          <p:cNvPr id="4" name="Rectangle 5"/>
          <p:cNvSpPr>
            <a:spLocks noGrp="1" noChangeArrowheads="1"/>
          </p:cNvSpPr>
          <p:nvPr>
            <p:ph type="sldNum" idx="11"/>
          </p:nvPr>
        </p:nvSpPr>
        <p:spPr>
          <a:xfrm>
            <a:off x="7010400" y="6524625"/>
            <a:ext cx="2132013" cy="331788"/>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8A0CB6B6-BE6E-4963-9221-A0EE53616D0D}" type="slidenum">
              <a:rPr lang="en-US" altLang="en-US"/>
              <a:pPr>
                <a:defRPr/>
              </a:pPr>
              <a:t>‹#›</a:t>
            </a:fld>
            <a:endParaRPr lang="en-US" altLang="en-US"/>
          </a:p>
        </p:txBody>
      </p:sp>
    </p:spTree>
    <p:extLst>
      <p:ext uri="{BB962C8B-B14F-4D97-AF65-F5344CB8AC3E}">
        <p14:creationId xmlns:p14="http://schemas.microsoft.com/office/powerpoint/2010/main" val="21279108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922" r:id="rId1"/>
    <p:sldLayoutId id="2147485923" r:id="rId2"/>
    <p:sldLayoutId id="2147485924" r:id="rId3"/>
    <p:sldLayoutId id="2147485925" r:id="rId4"/>
    <p:sldLayoutId id="2147485927" r:id="rId5"/>
    <p:sldLayoutId id="2147485928" r:id="rId6"/>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Primer%20Ciljeva%20obucavanja.doc"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gif"/><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85750" y="3000375"/>
            <a:ext cx="8605838" cy="500063"/>
          </a:xfrm>
          <a:prstGeom prst="rect">
            <a:avLst/>
          </a:prstGeom>
        </p:spPr>
        <p:txBody>
          <a:bodyPr/>
          <a:lstStyle/>
          <a:p>
            <a:pPr>
              <a:defRPr/>
            </a:pPr>
            <a:r>
              <a:rPr lang="sr-Cyrl-CS" sz="2800" b="1" smtClean="0">
                <a:solidFill>
                  <a:srgbClr val="FFFF00"/>
                </a:solidFill>
                <a:effectLst>
                  <a:outerShdw blurRad="38100" dist="38100" dir="2700000" algn="tl">
                    <a:srgbClr val="C0C0C0"/>
                  </a:outerShdw>
                </a:effectLst>
                <a:latin typeface="Times New Roman" pitchFamily="18" charset="0"/>
              </a:rPr>
              <a:t>УОПШТЕНО О ВПРС</a:t>
            </a:r>
            <a:endParaRPr lang="sr-Latn-CS" sz="3200" b="1" smtClean="0">
              <a:solidFill>
                <a:srgbClr val="FFFF00"/>
              </a:solidFill>
              <a:latin typeface="ResavskaS Black" pitchFamily="50" charset="0"/>
              <a:cs typeface="Times New Roman" pitchFamily="18" charset="0"/>
            </a:endParaRPr>
          </a:p>
        </p:txBody>
      </p:sp>
      <p:cxnSp>
        <p:nvCxnSpPr>
          <p:cNvPr id="12291" name="Straight Connector 6"/>
          <p:cNvCxnSpPr>
            <a:cxnSpLocks noChangeShapeType="1"/>
          </p:cNvCxnSpPr>
          <p:nvPr/>
        </p:nvCxnSpPr>
        <p:spPr bwMode="auto">
          <a:xfrm>
            <a:off x="714375" y="3643313"/>
            <a:ext cx="7858125" cy="1587"/>
          </a:xfrm>
          <a:prstGeom prst="line">
            <a:avLst/>
          </a:prstGeom>
          <a:noFill/>
          <a:ln w="38100" algn="ctr">
            <a:solidFill>
              <a:srgbClr val="FFFF00"/>
            </a:solidFill>
            <a:round/>
            <a:headEnd/>
            <a:tailEnd/>
          </a:ln>
          <a:extLst>
            <a:ext uri="{909E8E84-426E-40DD-AFC4-6F175D3DCCD1}">
              <a14:hiddenFill xmlns:a14="http://schemas.microsoft.com/office/drawing/2010/main">
                <a:noFill/>
              </a14:hiddenFill>
            </a:ext>
          </a:extLst>
        </p:spPr>
      </p:cxnSp>
      <p:sp>
        <p:nvSpPr>
          <p:cNvPr id="3" name="TextBox 2"/>
          <p:cNvSpPr txBox="1"/>
          <p:nvPr/>
        </p:nvSpPr>
        <p:spPr>
          <a:xfrm>
            <a:off x="2555776" y="3787775"/>
            <a:ext cx="4403257" cy="369332"/>
          </a:xfrm>
          <a:prstGeom prst="rect">
            <a:avLst/>
          </a:prstGeom>
          <a:noFill/>
        </p:spPr>
        <p:txBody>
          <a:bodyPr wrap="none" rtlCol="0">
            <a:spAutoFit/>
          </a:bodyPr>
          <a:lstStyle/>
          <a:p>
            <a:r>
              <a:rPr lang="sr-Cyrl-RS" sz="1800" dirty="0" smtClean="0"/>
              <a:t>Вежбе помоћу рачунарских симулација</a:t>
            </a:r>
            <a:endParaRPr lang="en-US" sz="1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algn="r" eaLnBrk="1" hangingPunct="1"/>
            <a:fld id="{86244112-09C4-47E0-8BE4-6B6E24B44F71}" type="slidenum">
              <a:rPr lang="sr-Latn-CS" altLang="en-US"/>
              <a:pPr algn="r" eaLnBrk="1" hangingPunct="1"/>
              <a:t>10</a:t>
            </a:fld>
            <a:endParaRPr lang="sr-Latn-CS" altLang="en-US"/>
          </a:p>
        </p:txBody>
      </p:sp>
      <p:sp>
        <p:nvSpPr>
          <p:cNvPr id="28675" name="Rectangle 3"/>
          <p:cNvSpPr txBox="1">
            <a:spLocks noChangeArrowheads="1"/>
          </p:cNvSpPr>
          <p:nvPr/>
        </p:nvSpPr>
        <p:spPr bwMode="auto">
          <a:xfrm>
            <a:off x="0" y="1571625"/>
            <a:ext cx="9144000"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lnSpc>
                <a:spcPct val="150000"/>
              </a:lnSpc>
            </a:pPr>
            <a:r>
              <a:rPr lang="sr-Cyrl-CS" altLang="en-US" sz="2400" b="1">
                <a:solidFill>
                  <a:srgbClr val="0000FF"/>
                </a:solidFill>
                <a:latin typeface="Times New Roman" panose="02020603050405020304" pitchFamily="18" charset="0"/>
                <a:cs typeface="Times New Roman" panose="02020603050405020304" pitchFamily="18" charset="0"/>
              </a:rPr>
              <a:t>Неопходни услови за моделовање симулација</a:t>
            </a:r>
          </a:p>
          <a:p>
            <a:pPr>
              <a:lnSpc>
                <a:spcPct val="150000"/>
              </a:lnSpc>
              <a:buFont typeface="Arial" panose="020B0604020202020204" pitchFamily="34" charset="0"/>
              <a:buChar char="•"/>
            </a:pPr>
            <a:r>
              <a:rPr lang="sr-Cyrl-CS" altLang="en-US" sz="2400">
                <a:solidFill>
                  <a:schemeClr val="tx1"/>
                </a:solidFill>
                <a:latin typeface="Times New Roman" panose="02020603050405020304" pitchFamily="18" charset="0"/>
              </a:rPr>
              <a:t>Дефинисан циљ вежбе (обучавање, евалуација).</a:t>
            </a:r>
          </a:p>
          <a:p>
            <a:pPr>
              <a:lnSpc>
                <a:spcPct val="150000"/>
              </a:lnSpc>
              <a:buFont typeface="Arial" panose="020B0604020202020204" pitchFamily="34" charset="0"/>
              <a:buChar char="•"/>
            </a:pPr>
            <a:r>
              <a:rPr lang="sr-Cyrl-CS" altLang="en-US" sz="2400">
                <a:solidFill>
                  <a:schemeClr val="tx1"/>
                </a:solidFill>
                <a:latin typeface="Times New Roman" panose="02020603050405020304" pitchFamily="18" charset="0"/>
              </a:rPr>
              <a:t>Дефинисан ниво јединице која се обучава (батаљон, бригада).</a:t>
            </a:r>
          </a:p>
          <a:p>
            <a:pPr>
              <a:lnSpc>
                <a:spcPct val="150000"/>
              </a:lnSpc>
              <a:buFont typeface="Arial" panose="020B0604020202020204" pitchFamily="34" charset="0"/>
              <a:buChar char="•"/>
            </a:pPr>
            <a:r>
              <a:rPr lang="sr-Cyrl-CS" altLang="en-US" sz="2400">
                <a:solidFill>
                  <a:schemeClr val="tx1"/>
                </a:solidFill>
                <a:latin typeface="Times New Roman" panose="02020603050405020304" pitchFamily="18" charset="0"/>
              </a:rPr>
              <a:t>Дефинисан вежбајући састав (само одређена команда или још неки састави).</a:t>
            </a:r>
          </a:p>
          <a:p>
            <a:pPr>
              <a:lnSpc>
                <a:spcPct val="150000"/>
              </a:lnSpc>
              <a:buFont typeface="Arial" panose="020B0604020202020204" pitchFamily="34" charset="0"/>
              <a:buChar char="•"/>
            </a:pPr>
            <a:r>
              <a:rPr lang="sr-Cyrl-CS" altLang="en-US" sz="2400">
                <a:solidFill>
                  <a:schemeClr val="tx1"/>
                </a:solidFill>
                <a:latin typeface="Times New Roman" panose="02020603050405020304" pitchFamily="18" charset="0"/>
              </a:rPr>
              <a:t>Организацијско</a:t>
            </a:r>
            <a:r>
              <a:rPr lang="en-US" altLang="en-US" sz="2400">
                <a:solidFill>
                  <a:schemeClr val="tx1"/>
                </a:solidFill>
                <a:latin typeface="Times New Roman" panose="02020603050405020304" pitchFamily="18" charset="0"/>
              </a:rPr>
              <a:t>-</a:t>
            </a:r>
            <a:r>
              <a:rPr lang="sr-Cyrl-CS" altLang="en-US" sz="2400">
                <a:solidFill>
                  <a:schemeClr val="tx1"/>
                </a:solidFill>
                <a:latin typeface="Times New Roman" panose="02020603050405020304" pitchFamily="18" charset="0"/>
              </a:rPr>
              <a:t>формацијска структура вежбајућих јединица (и неопходних суседних јединица и подршке) са личном и материјалном формацијом (вежбајућа формација).</a:t>
            </a:r>
          </a:p>
        </p:txBody>
      </p:sp>
      <p:pic>
        <p:nvPicPr>
          <p:cNvPr id="28676" name="Picture 3" descr="Znak pitanj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786188"/>
            <a:ext cx="6191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3" descr="Znak pitanj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00875" y="5429250"/>
            <a:ext cx="6191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3" descr="Znak pitanj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000250"/>
            <a:ext cx="6191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3" descr="Znak pitanj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24875" y="2428875"/>
            <a:ext cx="6191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a:off x="3500438" y="2214563"/>
            <a:ext cx="1571625" cy="571500"/>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10" name="Oval 9"/>
          <p:cNvSpPr/>
          <p:nvPr/>
        </p:nvSpPr>
        <p:spPr>
          <a:xfrm>
            <a:off x="5929313" y="2786063"/>
            <a:ext cx="1285875" cy="571500"/>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11" name="Oval 10"/>
          <p:cNvSpPr/>
          <p:nvPr/>
        </p:nvSpPr>
        <p:spPr>
          <a:xfrm>
            <a:off x="285750" y="3857625"/>
            <a:ext cx="1857375" cy="571500"/>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13" name="Oval 12"/>
          <p:cNvSpPr/>
          <p:nvPr/>
        </p:nvSpPr>
        <p:spPr>
          <a:xfrm>
            <a:off x="4000500" y="5500688"/>
            <a:ext cx="2786063" cy="571500"/>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14" name="Rounded Rectangle 13"/>
          <p:cNvSpPr/>
          <p:nvPr/>
        </p:nvSpPr>
        <p:spPr>
          <a:xfrm>
            <a:off x="5143500" y="428625"/>
            <a:ext cx="3929063" cy="785813"/>
          </a:xfrm>
          <a:prstGeom prst="round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sr-Cyrl-CS" sz="1600" b="1">
                <a:solidFill>
                  <a:srgbClr val="FFFF00"/>
                </a:solidFill>
                <a:effectLst>
                  <a:outerShdw blurRad="38100" dist="38100" dir="2700000" algn="tl">
                    <a:srgbClr val="000000"/>
                  </a:outerShdw>
                </a:effectLst>
                <a:latin typeface="Times New Roman" pitchFamily="18" charset="0"/>
                <a:cs typeface="Times New Roman" pitchFamily="18" charset="0"/>
              </a:rPr>
              <a:t>НЕОПХОДНИ УСЛОВИ ЗА МОДЕЛОВАЊЕ СИМУЛАЦИЈА</a:t>
            </a:r>
            <a:endParaRPr lang="en-US" sz="1600">
              <a:solidFill>
                <a:srgbClr val="FFFF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ox(in)">
                                      <p:cBhvr>
                                        <p:cTn id="17" dur="5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i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algn="r" eaLnBrk="1" hangingPunct="1"/>
            <a:fld id="{ED6832F1-6C08-4BCB-9758-34829932077E}" type="slidenum">
              <a:rPr lang="sr-Latn-CS" altLang="en-US"/>
              <a:pPr algn="r" eaLnBrk="1" hangingPunct="1"/>
              <a:t>11</a:t>
            </a:fld>
            <a:endParaRPr lang="sr-Latn-CS" altLang="en-US"/>
          </a:p>
        </p:txBody>
      </p:sp>
      <p:sp>
        <p:nvSpPr>
          <p:cNvPr id="30723" name="TextBox 5"/>
          <p:cNvSpPr txBox="1">
            <a:spLocks noChangeArrowheads="1"/>
          </p:cNvSpPr>
          <p:nvPr/>
        </p:nvSpPr>
        <p:spPr bwMode="auto">
          <a:xfrm>
            <a:off x="0" y="1571625"/>
            <a:ext cx="9144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lnSpc>
                <a:spcPct val="150000"/>
              </a:lnSpc>
            </a:pPr>
            <a:r>
              <a:rPr lang="sr-Cyrl-CS" altLang="en-US" sz="2400" b="1">
                <a:solidFill>
                  <a:srgbClr val="0000FF"/>
                </a:solidFill>
                <a:latin typeface="Times New Roman" panose="02020603050405020304" pitchFamily="18" charset="0"/>
                <a:cs typeface="Times New Roman" panose="02020603050405020304" pitchFamily="18" charset="0"/>
              </a:rPr>
              <a:t>Почетак моделовања симулација</a:t>
            </a:r>
          </a:p>
          <a:p>
            <a:pPr eaLnBrk="1" hangingPunct="1">
              <a:lnSpc>
                <a:spcPct val="150000"/>
              </a:lnSpc>
            </a:pPr>
            <a:r>
              <a:rPr lang="sr-Cyrl-CS" altLang="en-US" sz="2400">
                <a:solidFill>
                  <a:schemeClr val="tx1"/>
                </a:solidFill>
                <a:latin typeface="Times New Roman" panose="02020603050405020304" pitchFamily="18" charset="0"/>
                <a:cs typeface="Times New Roman" panose="02020603050405020304" pitchFamily="18" charset="0"/>
              </a:rPr>
              <a:t>На основу:</a:t>
            </a:r>
          </a:p>
          <a:p>
            <a:pPr eaLnBrk="1" hangingPunct="1">
              <a:lnSpc>
                <a:spcPct val="150000"/>
              </a:lnSpc>
              <a:buFont typeface="Arial" panose="020B0604020202020204" pitchFamily="34" charset="0"/>
              <a:buChar char="•"/>
            </a:pPr>
            <a:r>
              <a:rPr lang="sr-Cyrl-CS" altLang="en-US" sz="2400">
                <a:solidFill>
                  <a:schemeClr val="tx1"/>
                </a:solidFill>
                <a:latin typeface="Times New Roman" panose="02020603050405020304" pitchFamily="18" charset="0"/>
                <a:cs typeface="Times New Roman" panose="02020603050405020304" pitchFamily="18" charset="0"/>
              </a:rPr>
              <a:t>дефинисаног циља вежбе,</a:t>
            </a:r>
          </a:p>
          <a:p>
            <a:pPr eaLnBrk="1" hangingPunct="1">
              <a:lnSpc>
                <a:spcPct val="150000"/>
              </a:lnSpc>
              <a:buFont typeface="Arial" panose="020B0604020202020204" pitchFamily="34" charset="0"/>
              <a:buChar char="•"/>
            </a:pPr>
            <a:r>
              <a:rPr lang="sr-Cyrl-CS" altLang="en-US" sz="2400">
                <a:solidFill>
                  <a:schemeClr val="tx1"/>
                </a:solidFill>
                <a:latin typeface="Times New Roman" panose="02020603050405020304" pitchFamily="18" charset="0"/>
                <a:cs typeface="Times New Roman" panose="02020603050405020304" pitchFamily="18" charset="0"/>
              </a:rPr>
              <a:t>ЛТЗМ,</a:t>
            </a:r>
          </a:p>
          <a:p>
            <a:pPr eaLnBrk="1" hangingPunct="1">
              <a:lnSpc>
                <a:spcPct val="150000"/>
              </a:lnSpc>
              <a:buFont typeface="Arial" panose="020B0604020202020204" pitchFamily="34" charset="0"/>
              <a:buChar char="•"/>
            </a:pPr>
            <a:r>
              <a:rPr lang="sr-Cyrl-CS" altLang="en-US" sz="2400">
                <a:solidFill>
                  <a:schemeClr val="tx1"/>
                </a:solidFill>
                <a:latin typeface="Times New Roman" panose="02020603050405020304" pitchFamily="18" charset="0"/>
                <a:cs typeface="Times New Roman" panose="02020603050405020304" pitchFamily="18" charset="0"/>
              </a:rPr>
              <a:t>командантове процене обучености команде,</a:t>
            </a:r>
          </a:p>
          <a:p>
            <a:pPr eaLnBrk="1" hangingPunct="1">
              <a:lnSpc>
                <a:spcPct val="150000"/>
              </a:lnSpc>
              <a:buFont typeface="Arial" panose="020B0604020202020204" pitchFamily="34" charset="0"/>
              <a:buChar char="•"/>
            </a:pPr>
            <a:r>
              <a:rPr lang="sr-Cyrl-CS" altLang="en-US" sz="2400">
                <a:solidFill>
                  <a:schemeClr val="tx1"/>
                </a:solidFill>
                <a:latin typeface="Times New Roman" panose="02020603050405020304" pitchFamily="18" charset="0"/>
                <a:cs typeface="Times New Roman" panose="02020603050405020304" pitchFamily="18" charset="0"/>
              </a:rPr>
              <a:t>прегледа задатака обуке команди и јединица ВС,</a:t>
            </a:r>
          </a:p>
          <a:p>
            <a:pPr eaLnBrk="1" hangingPunct="1">
              <a:lnSpc>
                <a:spcPct val="150000"/>
              </a:lnSpc>
              <a:buFont typeface="Arial" panose="020B0604020202020204" pitchFamily="34" charset="0"/>
              <a:buChar char="•"/>
            </a:pPr>
            <a:r>
              <a:rPr lang="sr-Cyrl-CS" altLang="en-US" sz="2400">
                <a:solidFill>
                  <a:schemeClr val="tx1"/>
                </a:solidFill>
                <a:latin typeface="Times New Roman" panose="02020603050405020304" pitchFamily="18" charset="0"/>
                <a:cs typeface="Times New Roman" panose="02020603050405020304" pitchFamily="18" charset="0"/>
              </a:rPr>
              <a:t>СОП вежбајуће команде,</a:t>
            </a:r>
            <a:r>
              <a:rPr lang="en-US" altLang="en-US" sz="2400">
                <a:solidFill>
                  <a:schemeClr val="tx1"/>
                </a:solidFill>
                <a:latin typeface="Times New Roman" panose="02020603050405020304" pitchFamily="18" charset="0"/>
                <a:cs typeface="Times New Roman" panose="02020603050405020304" pitchFamily="18" charset="0"/>
              </a:rPr>
              <a:t> </a:t>
            </a:r>
            <a:r>
              <a:rPr lang="sr-Cyrl-CS" altLang="en-US" sz="2400">
                <a:solidFill>
                  <a:schemeClr val="tx1"/>
                </a:solidFill>
                <a:latin typeface="Times New Roman" panose="02020603050405020304" pitchFamily="18" charset="0"/>
                <a:cs typeface="Times New Roman" panose="02020603050405020304" pitchFamily="18" charset="0"/>
              </a:rPr>
              <a:t>дефинишу се </a:t>
            </a:r>
            <a:r>
              <a:rPr lang="sr-Cyrl-CS" altLang="en-US" sz="2400">
                <a:solidFill>
                  <a:schemeClr val="tx1"/>
                </a:solidFill>
                <a:latin typeface="Times New Roman" panose="02020603050405020304" pitchFamily="18" charset="0"/>
                <a:cs typeface="Times New Roman" panose="02020603050405020304" pitchFamily="18" charset="0"/>
                <a:hlinkClick r:id="rId3" action="ppaction://hlinkfile"/>
              </a:rPr>
              <a:t>циљеви обучавања </a:t>
            </a:r>
            <a:r>
              <a:rPr lang="sr-Cyrl-CS" altLang="en-US" sz="2400">
                <a:solidFill>
                  <a:schemeClr val="tx1"/>
                </a:solidFill>
                <a:latin typeface="Times New Roman" panose="02020603050405020304" pitchFamily="18" charset="0"/>
                <a:cs typeface="Times New Roman" panose="02020603050405020304" pitchFamily="18" charset="0"/>
              </a:rPr>
              <a:t>са подржавајућим задацима са условима и стандардима на ВПРС.</a:t>
            </a:r>
          </a:p>
        </p:txBody>
      </p:sp>
      <p:sp>
        <p:nvSpPr>
          <p:cNvPr id="7" name="Rounded Rectangle 6"/>
          <p:cNvSpPr/>
          <p:nvPr/>
        </p:nvSpPr>
        <p:spPr>
          <a:xfrm>
            <a:off x="5572125" y="428625"/>
            <a:ext cx="3500438" cy="785813"/>
          </a:xfrm>
          <a:prstGeom prst="round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sr-Cyrl-CS" sz="1800" b="1">
                <a:solidFill>
                  <a:srgbClr val="FFFF00"/>
                </a:solidFill>
                <a:latin typeface="Times New Roman" pitchFamily="18" charset="0"/>
                <a:cs typeface="Times New Roman" pitchFamily="18" charset="0"/>
              </a:rPr>
              <a:t>ПОЧЕТАК МОДЕЛОВАЊА СИМУЛАЦИЈА</a:t>
            </a:r>
            <a:endParaRPr lang="en-US" sz="1800">
              <a:solidFill>
                <a:srgbClr val="FFFFFF"/>
              </a:solidFill>
              <a:latin typeface="Times New Roman" pitchFamily="18" charset="0"/>
              <a:cs typeface="Times New Roman" pitchFamily="18" charset="0"/>
            </a:endParaRPr>
          </a:p>
        </p:txBody>
      </p:sp>
      <p:pic>
        <p:nvPicPr>
          <p:cNvPr id="30725" name="Picture 3" descr="Znak pitanj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86750" y="6000750"/>
            <a:ext cx="6191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75" y="0"/>
            <a:ext cx="89550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4" descr="Beograd.t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7563" y="2357438"/>
            <a:ext cx="500062"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4" descr="Proba 6.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9125" y="4379913"/>
            <a:ext cx="28575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5"/>
          <p:cNvSpPr txBox="1">
            <a:spLocks noChangeArrowheads="1"/>
          </p:cNvSpPr>
          <p:nvPr/>
        </p:nvSpPr>
        <p:spPr bwMode="auto">
          <a:xfrm>
            <a:off x="0" y="1500188"/>
            <a:ext cx="2108200" cy="2500312"/>
          </a:xfrm>
          <a:prstGeom prst="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1" algn="ctr" eaLnBrk="1" hangingPunct="1">
              <a:defRPr/>
            </a:pPr>
            <a:r>
              <a:rPr lang="sr-Cyrl-CS" sz="2000" b="1">
                <a:solidFill>
                  <a:srgbClr val="FFFF00"/>
                </a:solidFill>
                <a:effectLst>
                  <a:outerShdw blurRad="38100" dist="38100" dir="2700000" algn="tl">
                    <a:srgbClr val="000000"/>
                  </a:outerShdw>
                </a:effectLst>
                <a:latin typeface="Times New Roman" pitchFamily="18" charset="0"/>
                <a:cs typeface="Times New Roman" pitchFamily="18" charset="0"/>
              </a:rPr>
              <a:t>Сценарио за ВПРС:</a:t>
            </a:r>
          </a:p>
          <a:p>
            <a:pPr marL="0" lvl="1" algn="ctr" eaLnBrk="1" hangingPunct="1">
              <a:defRPr/>
            </a:pPr>
            <a:endParaRPr lang="sr-Cyrl-CS" sz="2000" b="1">
              <a:solidFill>
                <a:srgbClr val="FFFF00"/>
              </a:solidFill>
              <a:effectLst>
                <a:outerShdw blurRad="38100" dist="38100" dir="2700000" algn="tl">
                  <a:srgbClr val="000000"/>
                </a:outerShdw>
              </a:effectLst>
              <a:latin typeface="Times New Roman" pitchFamily="18" charset="0"/>
              <a:cs typeface="Times New Roman" pitchFamily="18" charset="0"/>
            </a:endParaRPr>
          </a:p>
          <a:p>
            <a:pPr marL="0" lvl="1" algn="ctr" eaLnBrk="1" hangingPunct="1">
              <a:defRPr/>
            </a:pPr>
            <a:r>
              <a:rPr lang="sr-Cyrl-CS" sz="2000" b="1">
                <a:solidFill>
                  <a:srgbClr val="FFFF00"/>
                </a:solidFill>
                <a:effectLst>
                  <a:outerShdw blurRad="38100" dist="38100" dir="2700000" algn="tl">
                    <a:srgbClr val="000000"/>
                  </a:outerShdw>
                </a:effectLst>
                <a:latin typeface="Times New Roman" pitchFamily="18" charset="0"/>
                <a:cs typeface="Times New Roman" pitchFamily="18" charset="0"/>
              </a:rPr>
              <a:t>Т.81 Упутства о вежбама у ВС (издање 2013. године) страна 30</a:t>
            </a:r>
          </a:p>
        </p:txBody>
      </p:sp>
      <p:sp>
        <p:nvSpPr>
          <p:cNvPr id="14" name="TextBox 5"/>
          <p:cNvSpPr txBox="1">
            <a:spLocks noChangeArrowheads="1"/>
          </p:cNvSpPr>
          <p:nvPr/>
        </p:nvSpPr>
        <p:spPr bwMode="auto">
          <a:xfrm>
            <a:off x="7042150" y="4143375"/>
            <a:ext cx="2101850" cy="2714625"/>
          </a:xfrm>
          <a:prstGeom prst="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1" algn="ctr" eaLnBrk="1" hangingPunct="1">
              <a:defRPr/>
            </a:pPr>
            <a:r>
              <a:rPr lang="sr-Cyrl-CS" sz="2000" b="1">
                <a:solidFill>
                  <a:srgbClr val="FFFF00"/>
                </a:solidFill>
                <a:effectLst>
                  <a:outerShdw blurRad="38100" dist="38100" dir="2700000" algn="tl">
                    <a:srgbClr val="000000"/>
                  </a:outerShdw>
                </a:effectLst>
                <a:latin typeface="Times New Roman" pitchFamily="18" charset="0"/>
                <a:cs typeface="Times New Roman" pitchFamily="18" charset="0"/>
              </a:rPr>
              <a:t>Почетна ситуација за ВПРС:</a:t>
            </a:r>
          </a:p>
          <a:p>
            <a:pPr marL="0" lvl="1" algn="ctr" eaLnBrk="1" hangingPunct="1">
              <a:defRPr/>
            </a:pPr>
            <a:endParaRPr lang="sr-Cyrl-CS" sz="2000" b="1">
              <a:solidFill>
                <a:srgbClr val="FFFF00"/>
              </a:solidFill>
              <a:effectLst>
                <a:outerShdw blurRad="38100" dist="38100" dir="2700000" algn="tl">
                  <a:srgbClr val="000000"/>
                </a:outerShdw>
              </a:effectLst>
              <a:latin typeface="Times New Roman" pitchFamily="18" charset="0"/>
              <a:cs typeface="Times New Roman" pitchFamily="18" charset="0"/>
            </a:endParaRPr>
          </a:p>
          <a:p>
            <a:pPr marL="0" lvl="1" algn="ctr" eaLnBrk="1" hangingPunct="1">
              <a:defRPr/>
            </a:pPr>
            <a:r>
              <a:rPr lang="sr-Cyrl-CS" sz="2000" b="1">
                <a:solidFill>
                  <a:srgbClr val="FFFF00"/>
                </a:solidFill>
                <a:effectLst>
                  <a:outerShdw blurRad="38100" dist="38100" dir="2700000" algn="tl">
                    <a:srgbClr val="000000"/>
                  </a:outerShdw>
                </a:effectLst>
                <a:latin typeface="Times New Roman" pitchFamily="18" charset="0"/>
                <a:cs typeface="Times New Roman" pitchFamily="18" charset="0"/>
              </a:rPr>
              <a:t>Т.82 Упутства о вежбама у ВС (издање 2013. године) страна 30</a:t>
            </a:r>
          </a:p>
        </p:txBody>
      </p:sp>
      <p:sp>
        <p:nvSpPr>
          <p:cNvPr id="15" name="TextBox 5"/>
          <p:cNvSpPr txBox="1">
            <a:spLocks noChangeArrowheads="1"/>
          </p:cNvSpPr>
          <p:nvPr/>
        </p:nvSpPr>
        <p:spPr bwMode="auto">
          <a:xfrm>
            <a:off x="0" y="4143375"/>
            <a:ext cx="2101850" cy="2714625"/>
          </a:xfrm>
          <a:prstGeom prst="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1" algn="ctr" eaLnBrk="1" hangingPunct="1">
              <a:defRPr/>
            </a:pPr>
            <a:r>
              <a:rPr lang="sr-Cyrl-CS" sz="1600" b="1">
                <a:solidFill>
                  <a:srgbClr val="FFFF00"/>
                </a:solidFill>
                <a:effectLst>
                  <a:outerShdw blurRad="38100" dist="38100" dir="2700000" algn="tl">
                    <a:srgbClr val="000000"/>
                  </a:outerShdw>
                </a:effectLst>
                <a:latin typeface="Times New Roman" pitchFamily="18" charset="0"/>
                <a:cs typeface="Times New Roman" pitchFamily="18" charset="0"/>
              </a:rPr>
              <a:t>Општи сценарио за извођење вежби ВС у 2022. и 2023. години по акту Управе за обавештајно извиђачке послове (Ј-2) ГШ ВС,</a:t>
            </a:r>
          </a:p>
          <a:p>
            <a:pPr marL="0" lvl="1" algn="ctr" eaLnBrk="1" hangingPunct="1">
              <a:defRPr/>
            </a:pPr>
            <a:r>
              <a:rPr lang="ru-RU" sz="1600" b="1">
                <a:solidFill>
                  <a:srgbClr val="FFFF00"/>
                </a:solidFill>
                <a:effectLst>
                  <a:outerShdw blurRad="38100" dist="38100" dir="2700000" algn="tl">
                    <a:srgbClr val="000000"/>
                  </a:outerShdw>
                </a:effectLst>
                <a:latin typeface="Times New Roman" pitchFamily="18" charset="0"/>
                <a:cs typeface="Times New Roman" pitchFamily="18" charset="0"/>
              </a:rPr>
              <a:t>П бр. </a:t>
            </a:r>
            <a:r>
              <a:rPr lang="en-US" sz="1600" b="1">
                <a:solidFill>
                  <a:srgbClr val="FFFF00"/>
                </a:solidFill>
                <a:effectLst>
                  <a:outerShdw blurRad="38100" dist="38100" dir="2700000" algn="tl">
                    <a:srgbClr val="000000"/>
                  </a:outerShdw>
                </a:effectLst>
                <a:latin typeface="Times New Roman" pitchFamily="18" charset="0"/>
                <a:cs typeface="Times New Roman" pitchFamily="18" charset="0"/>
              </a:rPr>
              <a:t>150</a:t>
            </a:r>
            <a:r>
              <a:rPr lang="sr-Cyrl-CS" sz="1600" b="1">
                <a:solidFill>
                  <a:srgbClr val="FFFF00"/>
                </a:solidFill>
                <a:effectLst>
                  <a:outerShdw blurRad="38100" dist="38100" dir="2700000" algn="tl">
                    <a:srgbClr val="000000"/>
                  </a:outerShdw>
                </a:effectLst>
                <a:latin typeface="Times New Roman" pitchFamily="18" charset="0"/>
                <a:cs typeface="Times New Roman" pitchFamily="18" charset="0"/>
              </a:rPr>
              <a:t>-</a:t>
            </a:r>
            <a:r>
              <a:rPr lang="en-US" sz="1600" b="1">
                <a:solidFill>
                  <a:srgbClr val="FFFF00"/>
                </a:solidFill>
                <a:effectLst>
                  <a:outerShdw blurRad="38100" dist="38100" dir="2700000" algn="tl">
                    <a:srgbClr val="000000"/>
                  </a:outerShdw>
                </a:effectLst>
                <a:latin typeface="Times New Roman" pitchFamily="18" charset="0"/>
                <a:cs typeface="Times New Roman" pitchFamily="18" charset="0"/>
              </a:rPr>
              <a:t>69</a:t>
            </a:r>
            <a:r>
              <a:rPr lang="sr-Cyrl-CS" sz="1600" b="1">
                <a:solidFill>
                  <a:srgbClr val="FFFF00"/>
                </a:solidFill>
                <a:effectLst>
                  <a:outerShdw blurRad="38100" dist="38100" dir="2700000" algn="tl">
                    <a:srgbClr val="000000"/>
                  </a:outerShdw>
                </a:effectLst>
                <a:latin typeface="Times New Roman" pitchFamily="18" charset="0"/>
                <a:cs typeface="Times New Roman" pitchFamily="18" charset="0"/>
              </a:rPr>
              <a:t>, од </a:t>
            </a:r>
            <a:r>
              <a:rPr lang="en-US" sz="1600" b="1">
                <a:solidFill>
                  <a:srgbClr val="FFFF00"/>
                </a:solidFill>
                <a:effectLst>
                  <a:outerShdw blurRad="38100" dist="38100" dir="2700000" algn="tl">
                    <a:srgbClr val="000000"/>
                  </a:outerShdw>
                </a:effectLst>
                <a:latin typeface="Times New Roman" pitchFamily="18" charset="0"/>
                <a:cs typeface="Times New Roman" pitchFamily="18" charset="0"/>
              </a:rPr>
              <a:t>09</a:t>
            </a:r>
            <a:r>
              <a:rPr lang="sr-Cyrl-CS" sz="1600" b="1">
                <a:solidFill>
                  <a:srgbClr val="FFFF00"/>
                </a:solidFill>
                <a:effectLst>
                  <a:outerShdw blurRad="38100" dist="38100" dir="2700000" algn="tl">
                    <a:srgbClr val="000000"/>
                  </a:outerShdw>
                </a:effectLst>
                <a:latin typeface="Times New Roman" pitchFamily="18" charset="0"/>
                <a:cs typeface="Times New Roman" pitchFamily="18" charset="0"/>
              </a:rPr>
              <a:t>.</a:t>
            </a:r>
            <a:r>
              <a:rPr lang="en-US" sz="1600" b="1">
                <a:solidFill>
                  <a:srgbClr val="FFFF00"/>
                </a:solidFill>
                <a:effectLst>
                  <a:outerShdw blurRad="38100" dist="38100" dir="2700000" algn="tl">
                    <a:srgbClr val="000000"/>
                  </a:outerShdw>
                </a:effectLst>
                <a:latin typeface="Times New Roman" pitchFamily="18" charset="0"/>
                <a:cs typeface="Times New Roman" pitchFamily="18" charset="0"/>
              </a:rPr>
              <a:t>09</a:t>
            </a:r>
            <a:r>
              <a:rPr lang="ru-RU" sz="1600" b="1">
                <a:solidFill>
                  <a:srgbClr val="FFFF00"/>
                </a:solidFill>
                <a:effectLst>
                  <a:outerShdw blurRad="38100" dist="38100" dir="2700000" algn="tl">
                    <a:srgbClr val="000000"/>
                  </a:outerShdw>
                </a:effectLst>
                <a:latin typeface="Times New Roman" pitchFamily="18" charset="0"/>
                <a:cs typeface="Times New Roman" pitchFamily="18" charset="0"/>
              </a:rPr>
              <a:t>.2021. године.</a:t>
            </a:r>
          </a:p>
        </p:txBody>
      </p:sp>
      <p:sp>
        <p:nvSpPr>
          <p:cNvPr id="8" name="Rounded Rectangle 7"/>
          <p:cNvSpPr/>
          <p:nvPr/>
        </p:nvSpPr>
        <p:spPr>
          <a:xfrm>
            <a:off x="5572125" y="428625"/>
            <a:ext cx="3500438" cy="785813"/>
          </a:xfrm>
          <a:prstGeom prst="round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sr-Cyrl-CS" sz="2000" b="1">
                <a:solidFill>
                  <a:srgbClr val="FFFF00"/>
                </a:solidFill>
                <a:latin typeface="Times New Roman" pitchFamily="18" charset="0"/>
                <a:cs typeface="Times New Roman" pitchFamily="18" charset="0"/>
              </a:rPr>
              <a:t>СЦЕНАРИО ВЕЖБЕ И ПОЧЕТНА СИТУАЦИЈА</a:t>
            </a:r>
            <a:endParaRPr lang="en-US" sz="2000">
              <a:solidFill>
                <a:srgbClr val="FFFF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descr="Proba 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rgbClr val="C00000"/>
          </a:solidFill>
          <a:ln w="9525">
            <a:solidFill>
              <a:srgbClr val="FFFF00"/>
            </a:solidFill>
            <a:miter lim="800000"/>
            <a:headEnd/>
            <a:tailEnd/>
          </a:ln>
        </p:spPr>
      </p:pic>
      <p:sp>
        <p:nvSpPr>
          <p:cNvPr id="34819" name="TextBox 2"/>
          <p:cNvSpPr txBox="1">
            <a:spLocks noChangeArrowheads="1"/>
          </p:cNvSpPr>
          <p:nvPr/>
        </p:nvSpPr>
        <p:spPr bwMode="auto">
          <a:xfrm>
            <a:off x="3268663" y="344488"/>
            <a:ext cx="2374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r>
              <a:rPr lang="en-US" altLang="en-US" sz="1800" b="1">
                <a:solidFill>
                  <a:schemeClr val="tx1"/>
                </a:solidFill>
                <a:latin typeface="Times New Roman" panose="02020603050405020304" pitchFamily="18" charset="0"/>
                <a:cs typeface="Times New Roman" panose="02020603050405020304" pitchFamily="18" charset="0"/>
              </a:rPr>
              <a:t>ТК 100 378 Нови Сад</a:t>
            </a:r>
          </a:p>
        </p:txBody>
      </p:sp>
      <p:sp>
        <p:nvSpPr>
          <p:cNvPr id="34820" name="TextBox 3"/>
          <p:cNvSpPr txBox="1">
            <a:spLocks noChangeArrowheads="1"/>
          </p:cNvSpPr>
          <p:nvPr/>
        </p:nvSpPr>
        <p:spPr bwMode="auto">
          <a:xfrm>
            <a:off x="5578475" y="344488"/>
            <a:ext cx="2422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r>
              <a:rPr lang="en-US" altLang="en-US" sz="1800" b="1">
                <a:solidFill>
                  <a:schemeClr val="tx1"/>
                </a:solidFill>
                <a:latin typeface="Times New Roman" panose="02020603050405020304" pitchFamily="18" charset="0"/>
                <a:cs typeface="Times New Roman" panose="02020603050405020304" pitchFamily="18" charset="0"/>
              </a:rPr>
              <a:t>ТК 100 379 Зрењанин</a:t>
            </a:r>
          </a:p>
        </p:txBody>
      </p:sp>
      <p:sp>
        <p:nvSpPr>
          <p:cNvPr id="34821" name="TextBox 4"/>
          <p:cNvSpPr txBox="1">
            <a:spLocks noChangeArrowheads="1"/>
          </p:cNvSpPr>
          <p:nvPr/>
        </p:nvSpPr>
        <p:spPr bwMode="auto">
          <a:xfrm>
            <a:off x="3225800" y="6072188"/>
            <a:ext cx="2103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r>
              <a:rPr lang="en-US" altLang="en-US" sz="1800" b="1">
                <a:solidFill>
                  <a:schemeClr val="tx1"/>
                </a:solidFill>
                <a:latin typeface="Times New Roman" panose="02020603050405020304" pitchFamily="18" charset="0"/>
                <a:cs typeface="Times New Roman" panose="02020603050405020304" pitchFamily="18" charset="0"/>
              </a:rPr>
              <a:t>ТК 100 428 Шабац</a:t>
            </a:r>
          </a:p>
        </p:txBody>
      </p:sp>
      <p:sp>
        <p:nvSpPr>
          <p:cNvPr id="34822" name="TextBox 5"/>
          <p:cNvSpPr txBox="1">
            <a:spLocks noChangeArrowheads="1"/>
          </p:cNvSpPr>
          <p:nvPr/>
        </p:nvSpPr>
        <p:spPr bwMode="auto">
          <a:xfrm>
            <a:off x="5572125" y="6072188"/>
            <a:ext cx="2206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r>
              <a:rPr lang="en-US" altLang="en-US" sz="1800" b="1">
                <a:solidFill>
                  <a:schemeClr val="tx1"/>
                </a:solidFill>
                <a:latin typeface="Times New Roman" panose="02020603050405020304" pitchFamily="18" charset="0"/>
                <a:cs typeface="Times New Roman" panose="02020603050405020304" pitchFamily="18" charset="0"/>
              </a:rPr>
              <a:t>ТК 100 429 Београд</a:t>
            </a:r>
          </a:p>
        </p:txBody>
      </p:sp>
      <p:sp>
        <p:nvSpPr>
          <p:cNvPr id="34823" name="TextBox 8"/>
          <p:cNvSpPr txBox="1">
            <a:spLocks noChangeArrowheads="1"/>
          </p:cNvSpPr>
          <p:nvPr/>
        </p:nvSpPr>
        <p:spPr bwMode="auto">
          <a:xfrm>
            <a:off x="6807200" y="5357813"/>
            <a:ext cx="19462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r>
              <a:rPr lang="en-US" altLang="en-US" sz="3600" b="1">
                <a:solidFill>
                  <a:srgbClr val="0000FF"/>
                </a:solidFill>
                <a:latin typeface="Times New Roman" panose="02020603050405020304" pitchFamily="18" charset="0"/>
                <a:cs typeface="Times New Roman" panose="02020603050405020304" pitchFamily="18" charset="0"/>
              </a:rPr>
              <a:t>ЗЛАТАР</a:t>
            </a:r>
          </a:p>
        </p:txBody>
      </p:sp>
      <p:sp>
        <p:nvSpPr>
          <p:cNvPr id="10" name="Freeform 9"/>
          <p:cNvSpPr/>
          <p:nvPr/>
        </p:nvSpPr>
        <p:spPr>
          <a:xfrm>
            <a:off x="-12700" y="22225"/>
            <a:ext cx="3052763" cy="4246563"/>
          </a:xfrm>
          <a:custGeom>
            <a:avLst/>
            <a:gdLst>
              <a:gd name="connsiteX0" fmla="*/ 667926 w 3053644"/>
              <a:gd name="connsiteY0" fmla="*/ 0 h 4246504"/>
              <a:gd name="connsiteX1" fmla="*/ 950148 w 3053644"/>
              <a:gd name="connsiteY1" fmla="*/ 112889 h 4246504"/>
              <a:gd name="connsiteX2" fmla="*/ 1074326 w 3053644"/>
              <a:gd name="connsiteY2" fmla="*/ 11289 h 4246504"/>
              <a:gd name="connsiteX3" fmla="*/ 1266237 w 3053644"/>
              <a:gd name="connsiteY3" fmla="*/ 112889 h 4246504"/>
              <a:gd name="connsiteX4" fmla="*/ 1469437 w 3053644"/>
              <a:gd name="connsiteY4" fmla="*/ 270933 h 4246504"/>
              <a:gd name="connsiteX5" fmla="*/ 1322681 w 3053644"/>
              <a:gd name="connsiteY5" fmla="*/ 406400 h 4246504"/>
              <a:gd name="connsiteX6" fmla="*/ 1130770 w 3053644"/>
              <a:gd name="connsiteY6" fmla="*/ 349955 h 4246504"/>
              <a:gd name="connsiteX7" fmla="*/ 1006592 w 3053644"/>
              <a:gd name="connsiteY7" fmla="*/ 338666 h 4246504"/>
              <a:gd name="connsiteX8" fmla="*/ 995303 w 3053644"/>
              <a:gd name="connsiteY8" fmla="*/ 530578 h 4246504"/>
              <a:gd name="connsiteX9" fmla="*/ 1040459 w 3053644"/>
              <a:gd name="connsiteY9" fmla="*/ 699911 h 4246504"/>
              <a:gd name="connsiteX10" fmla="*/ 1142059 w 3053644"/>
              <a:gd name="connsiteY10" fmla="*/ 767644 h 4246504"/>
              <a:gd name="connsiteX11" fmla="*/ 1063037 w 3053644"/>
              <a:gd name="connsiteY11" fmla="*/ 903111 h 4246504"/>
              <a:gd name="connsiteX12" fmla="*/ 893703 w 3053644"/>
              <a:gd name="connsiteY12" fmla="*/ 970844 h 4246504"/>
              <a:gd name="connsiteX13" fmla="*/ 984014 w 3053644"/>
              <a:gd name="connsiteY13" fmla="*/ 1185333 h 4246504"/>
              <a:gd name="connsiteX14" fmla="*/ 1085614 w 3053644"/>
              <a:gd name="connsiteY14" fmla="*/ 1286933 h 4246504"/>
              <a:gd name="connsiteX15" fmla="*/ 1266237 w 3053644"/>
              <a:gd name="connsiteY15" fmla="*/ 1298222 h 4246504"/>
              <a:gd name="connsiteX16" fmla="*/ 1503303 w 3053644"/>
              <a:gd name="connsiteY16" fmla="*/ 1411111 h 4246504"/>
              <a:gd name="connsiteX17" fmla="*/ 1559748 w 3053644"/>
              <a:gd name="connsiteY17" fmla="*/ 1546578 h 4246504"/>
              <a:gd name="connsiteX18" fmla="*/ 1729081 w 3053644"/>
              <a:gd name="connsiteY18" fmla="*/ 1648178 h 4246504"/>
              <a:gd name="connsiteX19" fmla="*/ 1887126 w 3053644"/>
              <a:gd name="connsiteY19" fmla="*/ 1727200 h 4246504"/>
              <a:gd name="connsiteX20" fmla="*/ 2124192 w 3053644"/>
              <a:gd name="connsiteY20" fmla="*/ 1851378 h 4246504"/>
              <a:gd name="connsiteX21" fmla="*/ 2395126 w 3053644"/>
              <a:gd name="connsiteY21" fmla="*/ 1941689 h 4246504"/>
              <a:gd name="connsiteX22" fmla="*/ 2654770 w 3053644"/>
              <a:gd name="connsiteY22" fmla="*/ 1952978 h 4246504"/>
              <a:gd name="connsiteX23" fmla="*/ 2948281 w 3053644"/>
              <a:gd name="connsiteY23" fmla="*/ 1975555 h 4246504"/>
              <a:gd name="connsiteX24" fmla="*/ 3038592 w 3053644"/>
              <a:gd name="connsiteY24" fmla="*/ 2065866 h 4246504"/>
              <a:gd name="connsiteX25" fmla="*/ 3038592 w 3053644"/>
              <a:gd name="connsiteY25" fmla="*/ 2235200 h 4246504"/>
              <a:gd name="connsiteX26" fmla="*/ 3004726 w 3053644"/>
              <a:gd name="connsiteY26" fmla="*/ 2291644 h 4246504"/>
              <a:gd name="connsiteX27" fmla="*/ 2835392 w 3053644"/>
              <a:gd name="connsiteY27" fmla="*/ 2370666 h 4246504"/>
              <a:gd name="connsiteX28" fmla="*/ 2620903 w 3053644"/>
              <a:gd name="connsiteY28" fmla="*/ 2359378 h 4246504"/>
              <a:gd name="connsiteX29" fmla="*/ 2530592 w 3053644"/>
              <a:gd name="connsiteY29" fmla="*/ 2280355 h 4246504"/>
              <a:gd name="connsiteX30" fmla="*/ 2474148 w 3053644"/>
              <a:gd name="connsiteY30" fmla="*/ 2122311 h 4246504"/>
              <a:gd name="connsiteX31" fmla="*/ 2293526 w 3053644"/>
              <a:gd name="connsiteY31" fmla="*/ 2077155 h 4246504"/>
              <a:gd name="connsiteX32" fmla="*/ 2304814 w 3053644"/>
              <a:gd name="connsiteY32" fmla="*/ 2190044 h 4246504"/>
              <a:gd name="connsiteX33" fmla="*/ 2316103 w 3053644"/>
              <a:gd name="connsiteY33" fmla="*/ 2314222 h 4246504"/>
              <a:gd name="connsiteX34" fmla="*/ 2169348 w 3053644"/>
              <a:gd name="connsiteY34" fmla="*/ 2314222 h 4246504"/>
              <a:gd name="connsiteX35" fmla="*/ 1977437 w 3053644"/>
              <a:gd name="connsiteY35" fmla="*/ 2223911 h 4246504"/>
              <a:gd name="connsiteX36" fmla="*/ 1808103 w 3053644"/>
              <a:gd name="connsiteY36" fmla="*/ 2144889 h 4246504"/>
              <a:gd name="connsiteX37" fmla="*/ 1864548 w 3053644"/>
              <a:gd name="connsiteY37" fmla="*/ 2269066 h 4246504"/>
              <a:gd name="connsiteX38" fmla="*/ 1864548 w 3053644"/>
              <a:gd name="connsiteY38" fmla="*/ 2325511 h 4246504"/>
              <a:gd name="connsiteX39" fmla="*/ 1762948 w 3053644"/>
              <a:gd name="connsiteY39" fmla="*/ 2483555 h 4246504"/>
              <a:gd name="connsiteX40" fmla="*/ 1616192 w 3053644"/>
              <a:gd name="connsiteY40" fmla="*/ 2540000 h 4246504"/>
              <a:gd name="connsiteX41" fmla="*/ 1446859 w 3053644"/>
              <a:gd name="connsiteY41" fmla="*/ 2494844 h 4246504"/>
              <a:gd name="connsiteX42" fmla="*/ 1311392 w 3053644"/>
              <a:gd name="connsiteY42" fmla="*/ 2540000 h 4246504"/>
              <a:gd name="connsiteX43" fmla="*/ 1390414 w 3053644"/>
              <a:gd name="connsiteY43" fmla="*/ 2686755 h 4246504"/>
              <a:gd name="connsiteX44" fmla="*/ 1424281 w 3053644"/>
              <a:gd name="connsiteY44" fmla="*/ 2743200 h 4246504"/>
              <a:gd name="connsiteX45" fmla="*/ 1424281 w 3053644"/>
              <a:gd name="connsiteY45" fmla="*/ 2844800 h 4246504"/>
              <a:gd name="connsiteX46" fmla="*/ 1458148 w 3053644"/>
              <a:gd name="connsiteY46" fmla="*/ 2901244 h 4246504"/>
              <a:gd name="connsiteX47" fmla="*/ 1401703 w 3053644"/>
              <a:gd name="connsiteY47" fmla="*/ 2980266 h 4246504"/>
              <a:gd name="connsiteX48" fmla="*/ 1412992 w 3053644"/>
              <a:gd name="connsiteY48" fmla="*/ 3025422 h 4246504"/>
              <a:gd name="connsiteX49" fmla="*/ 1446859 w 3053644"/>
              <a:gd name="connsiteY49" fmla="*/ 3070578 h 4246504"/>
              <a:gd name="connsiteX50" fmla="*/ 1412992 w 3053644"/>
              <a:gd name="connsiteY50" fmla="*/ 3160889 h 4246504"/>
              <a:gd name="connsiteX51" fmla="*/ 1424281 w 3053644"/>
              <a:gd name="connsiteY51" fmla="*/ 3228622 h 4246504"/>
              <a:gd name="connsiteX52" fmla="*/ 1424281 w 3053644"/>
              <a:gd name="connsiteY52" fmla="*/ 3285066 h 4246504"/>
              <a:gd name="connsiteX53" fmla="*/ 1345259 w 3053644"/>
              <a:gd name="connsiteY53" fmla="*/ 3386666 h 4246504"/>
              <a:gd name="connsiteX54" fmla="*/ 1266237 w 3053644"/>
              <a:gd name="connsiteY54" fmla="*/ 3454400 h 4246504"/>
              <a:gd name="connsiteX55" fmla="*/ 1198503 w 3053644"/>
              <a:gd name="connsiteY55" fmla="*/ 3488266 h 4246504"/>
              <a:gd name="connsiteX56" fmla="*/ 1300103 w 3053644"/>
              <a:gd name="connsiteY56" fmla="*/ 3522133 h 4246504"/>
              <a:gd name="connsiteX57" fmla="*/ 1446859 w 3053644"/>
              <a:gd name="connsiteY57" fmla="*/ 3499555 h 4246504"/>
              <a:gd name="connsiteX58" fmla="*/ 1593614 w 3053644"/>
              <a:gd name="connsiteY58" fmla="*/ 3465689 h 4246504"/>
              <a:gd name="connsiteX59" fmla="*/ 1638770 w 3053644"/>
              <a:gd name="connsiteY59" fmla="*/ 3476978 h 4246504"/>
              <a:gd name="connsiteX60" fmla="*/ 1650059 w 3053644"/>
              <a:gd name="connsiteY60" fmla="*/ 3556000 h 4246504"/>
              <a:gd name="connsiteX61" fmla="*/ 1672637 w 3053644"/>
              <a:gd name="connsiteY61" fmla="*/ 3635022 h 4246504"/>
              <a:gd name="connsiteX62" fmla="*/ 1582326 w 3053644"/>
              <a:gd name="connsiteY62" fmla="*/ 3702755 h 4246504"/>
              <a:gd name="connsiteX63" fmla="*/ 1401703 w 3053644"/>
              <a:gd name="connsiteY63" fmla="*/ 3793066 h 4246504"/>
              <a:gd name="connsiteX64" fmla="*/ 1311392 w 3053644"/>
              <a:gd name="connsiteY64" fmla="*/ 3894666 h 4246504"/>
              <a:gd name="connsiteX65" fmla="*/ 1266237 w 3053644"/>
              <a:gd name="connsiteY65" fmla="*/ 3928533 h 4246504"/>
              <a:gd name="connsiteX66" fmla="*/ 1164637 w 3053644"/>
              <a:gd name="connsiteY66" fmla="*/ 3883378 h 4246504"/>
              <a:gd name="connsiteX67" fmla="*/ 1029170 w 3053644"/>
              <a:gd name="connsiteY67" fmla="*/ 3804355 h 4246504"/>
              <a:gd name="connsiteX68" fmla="*/ 904992 w 3053644"/>
              <a:gd name="connsiteY68" fmla="*/ 3872089 h 4246504"/>
              <a:gd name="connsiteX69" fmla="*/ 904992 w 3053644"/>
              <a:gd name="connsiteY69" fmla="*/ 3872089 h 4246504"/>
              <a:gd name="connsiteX70" fmla="*/ 950148 w 3053644"/>
              <a:gd name="connsiteY70" fmla="*/ 4041422 h 4246504"/>
              <a:gd name="connsiteX71" fmla="*/ 972726 w 3053644"/>
              <a:gd name="connsiteY71" fmla="*/ 4064000 h 4246504"/>
              <a:gd name="connsiteX72" fmla="*/ 1017881 w 3053644"/>
              <a:gd name="connsiteY72" fmla="*/ 4165600 h 4246504"/>
              <a:gd name="connsiteX73" fmla="*/ 995303 w 3053644"/>
              <a:gd name="connsiteY73" fmla="*/ 4210755 h 4246504"/>
              <a:gd name="connsiteX74" fmla="*/ 859837 w 3053644"/>
              <a:gd name="connsiteY74" fmla="*/ 4244622 h 4246504"/>
              <a:gd name="connsiteX75" fmla="*/ 656637 w 3053644"/>
              <a:gd name="connsiteY75" fmla="*/ 4222044 h 4246504"/>
              <a:gd name="connsiteX76" fmla="*/ 430859 w 3053644"/>
              <a:gd name="connsiteY76" fmla="*/ 4188178 h 4246504"/>
              <a:gd name="connsiteX77" fmla="*/ 205081 w 3053644"/>
              <a:gd name="connsiteY77" fmla="*/ 4165600 h 4246504"/>
              <a:gd name="connsiteX78" fmla="*/ 103481 w 3053644"/>
              <a:gd name="connsiteY78" fmla="*/ 4120444 h 4246504"/>
              <a:gd name="connsiteX79" fmla="*/ 1881 w 3053644"/>
              <a:gd name="connsiteY79" fmla="*/ 4041422 h 4246504"/>
              <a:gd name="connsiteX80" fmla="*/ 1881 w 3053644"/>
              <a:gd name="connsiteY80" fmla="*/ 4041422 h 4246504"/>
              <a:gd name="connsiteX81" fmla="*/ 1881 w 3053644"/>
              <a:gd name="connsiteY81" fmla="*/ 4041422 h 4246504"/>
              <a:gd name="connsiteX82" fmla="*/ 1881 w 3053644"/>
              <a:gd name="connsiteY82" fmla="*/ 4030133 h 4246504"/>
              <a:gd name="connsiteX83" fmla="*/ 13170 w 3053644"/>
              <a:gd name="connsiteY83" fmla="*/ 4030133 h 424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053644" h="4246504">
                <a:moveTo>
                  <a:pt x="667926" y="0"/>
                </a:moveTo>
                <a:cubicBezTo>
                  <a:pt x="775170" y="55504"/>
                  <a:pt x="882415" y="111008"/>
                  <a:pt x="950148" y="112889"/>
                </a:cubicBezTo>
                <a:cubicBezTo>
                  <a:pt x="1017881" y="114770"/>
                  <a:pt x="1021645" y="11289"/>
                  <a:pt x="1074326" y="11289"/>
                </a:cubicBezTo>
                <a:cubicBezTo>
                  <a:pt x="1127007" y="11289"/>
                  <a:pt x="1200385" y="69615"/>
                  <a:pt x="1266237" y="112889"/>
                </a:cubicBezTo>
                <a:cubicBezTo>
                  <a:pt x="1332089" y="156163"/>
                  <a:pt x="1460030" y="222015"/>
                  <a:pt x="1469437" y="270933"/>
                </a:cubicBezTo>
                <a:cubicBezTo>
                  <a:pt x="1478844" y="319851"/>
                  <a:pt x="1379125" y="393230"/>
                  <a:pt x="1322681" y="406400"/>
                </a:cubicBezTo>
                <a:cubicBezTo>
                  <a:pt x="1266237" y="419570"/>
                  <a:pt x="1183451" y="361244"/>
                  <a:pt x="1130770" y="349955"/>
                </a:cubicBezTo>
                <a:cubicBezTo>
                  <a:pt x="1078089" y="338666"/>
                  <a:pt x="1029170" y="308562"/>
                  <a:pt x="1006592" y="338666"/>
                </a:cubicBezTo>
                <a:cubicBezTo>
                  <a:pt x="984014" y="368770"/>
                  <a:pt x="989659" y="470371"/>
                  <a:pt x="995303" y="530578"/>
                </a:cubicBezTo>
                <a:cubicBezTo>
                  <a:pt x="1000947" y="590785"/>
                  <a:pt x="1016000" y="660400"/>
                  <a:pt x="1040459" y="699911"/>
                </a:cubicBezTo>
                <a:cubicBezTo>
                  <a:pt x="1064918" y="739422"/>
                  <a:pt x="1138296" y="733777"/>
                  <a:pt x="1142059" y="767644"/>
                </a:cubicBezTo>
                <a:cubicBezTo>
                  <a:pt x="1145822" y="801511"/>
                  <a:pt x="1104430" y="869244"/>
                  <a:pt x="1063037" y="903111"/>
                </a:cubicBezTo>
                <a:cubicBezTo>
                  <a:pt x="1021644" y="936978"/>
                  <a:pt x="906873" y="923807"/>
                  <a:pt x="893703" y="970844"/>
                </a:cubicBezTo>
                <a:cubicBezTo>
                  <a:pt x="880533" y="1017881"/>
                  <a:pt x="952029" y="1132652"/>
                  <a:pt x="984014" y="1185333"/>
                </a:cubicBezTo>
                <a:cubicBezTo>
                  <a:pt x="1015999" y="1238015"/>
                  <a:pt x="1038577" y="1268118"/>
                  <a:pt x="1085614" y="1286933"/>
                </a:cubicBezTo>
                <a:cubicBezTo>
                  <a:pt x="1132651" y="1305748"/>
                  <a:pt x="1196622" y="1277526"/>
                  <a:pt x="1266237" y="1298222"/>
                </a:cubicBezTo>
                <a:cubicBezTo>
                  <a:pt x="1335852" y="1318918"/>
                  <a:pt x="1454385" y="1369718"/>
                  <a:pt x="1503303" y="1411111"/>
                </a:cubicBezTo>
                <a:cubicBezTo>
                  <a:pt x="1552222" y="1452504"/>
                  <a:pt x="1522118" y="1507067"/>
                  <a:pt x="1559748" y="1546578"/>
                </a:cubicBezTo>
                <a:cubicBezTo>
                  <a:pt x="1597378" y="1586089"/>
                  <a:pt x="1674518" y="1618074"/>
                  <a:pt x="1729081" y="1648178"/>
                </a:cubicBezTo>
                <a:cubicBezTo>
                  <a:pt x="1783644" y="1678282"/>
                  <a:pt x="1887126" y="1727200"/>
                  <a:pt x="1887126" y="1727200"/>
                </a:cubicBezTo>
                <a:cubicBezTo>
                  <a:pt x="1952978" y="1761067"/>
                  <a:pt x="2039525" y="1815630"/>
                  <a:pt x="2124192" y="1851378"/>
                </a:cubicBezTo>
                <a:cubicBezTo>
                  <a:pt x="2208859" y="1887126"/>
                  <a:pt x="2306696" y="1924756"/>
                  <a:pt x="2395126" y="1941689"/>
                </a:cubicBezTo>
                <a:cubicBezTo>
                  <a:pt x="2483556" y="1958622"/>
                  <a:pt x="2562578" y="1947334"/>
                  <a:pt x="2654770" y="1952978"/>
                </a:cubicBezTo>
                <a:cubicBezTo>
                  <a:pt x="2746963" y="1958622"/>
                  <a:pt x="2884311" y="1956740"/>
                  <a:pt x="2948281" y="1975555"/>
                </a:cubicBezTo>
                <a:cubicBezTo>
                  <a:pt x="3012251" y="1994370"/>
                  <a:pt x="3023540" y="2022592"/>
                  <a:pt x="3038592" y="2065866"/>
                </a:cubicBezTo>
                <a:cubicBezTo>
                  <a:pt x="3053644" y="2109140"/>
                  <a:pt x="3044236" y="2197570"/>
                  <a:pt x="3038592" y="2235200"/>
                </a:cubicBezTo>
                <a:cubicBezTo>
                  <a:pt x="3032948" y="2272830"/>
                  <a:pt x="3038593" y="2269066"/>
                  <a:pt x="3004726" y="2291644"/>
                </a:cubicBezTo>
                <a:cubicBezTo>
                  <a:pt x="2970859" y="2314222"/>
                  <a:pt x="2899363" y="2359377"/>
                  <a:pt x="2835392" y="2370666"/>
                </a:cubicBezTo>
                <a:cubicBezTo>
                  <a:pt x="2771421" y="2381955"/>
                  <a:pt x="2671703" y="2374430"/>
                  <a:pt x="2620903" y="2359378"/>
                </a:cubicBezTo>
                <a:cubicBezTo>
                  <a:pt x="2570103" y="2344326"/>
                  <a:pt x="2555051" y="2319866"/>
                  <a:pt x="2530592" y="2280355"/>
                </a:cubicBezTo>
                <a:cubicBezTo>
                  <a:pt x="2506133" y="2240844"/>
                  <a:pt x="2513659" y="2156178"/>
                  <a:pt x="2474148" y="2122311"/>
                </a:cubicBezTo>
                <a:cubicBezTo>
                  <a:pt x="2434637" y="2088444"/>
                  <a:pt x="2321748" y="2065866"/>
                  <a:pt x="2293526" y="2077155"/>
                </a:cubicBezTo>
                <a:cubicBezTo>
                  <a:pt x="2265304" y="2088444"/>
                  <a:pt x="2301051" y="2150533"/>
                  <a:pt x="2304814" y="2190044"/>
                </a:cubicBezTo>
                <a:cubicBezTo>
                  <a:pt x="2308577" y="2229555"/>
                  <a:pt x="2338681" y="2293526"/>
                  <a:pt x="2316103" y="2314222"/>
                </a:cubicBezTo>
                <a:cubicBezTo>
                  <a:pt x="2293525" y="2334918"/>
                  <a:pt x="2225792" y="2329274"/>
                  <a:pt x="2169348" y="2314222"/>
                </a:cubicBezTo>
                <a:cubicBezTo>
                  <a:pt x="2112904" y="2299170"/>
                  <a:pt x="1977437" y="2223911"/>
                  <a:pt x="1977437" y="2223911"/>
                </a:cubicBezTo>
                <a:cubicBezTo>
                  <a:pt x="1917230" y="2195689"/>
                  <a:pt x="1826918" y="2137363"/>
                  <a:pt x="1808103" y="2144889"/>
                </a:cubicBezTo>
                <a:cubicBezTo>
                  <a:pt x="1789288" y="2152415"/>
                  <a:pt x="1855141" y="2238962"/>
                  <a:pt x="1864548" y="2269066"/>
                </a:cubicBezTo>
                <a:cubicBezTo>
                  <a:pt x="1873956" y="2299170"/>
                  <a:pt x="1881481" y="2289763"/>
                  <a:pt x="1864548" y="2325511"/>
                </a:cubicBezTo>
                <a:cubicBezTo>
                  <a:pt x="1847615" y="2361259"/>
                  <a:pt x="1804341" y="2447807"/>
                  <a:pt x="1762948" y="2483555"/>
                </a:cubicBezTo>
                <a:cubicBezTo>
                  <a:pt x="1721555" y="2519303"/>
                  <a:pt x="1668873" y="2538119"/>
                  <a:pt x="1616192" y="2540000"/>
                </a:cubicBezTo>
                <a:cubicBezTo>
                  <a:pt x="1563511" y="2541881"/>
                  <a:pt x="1497659" y="2494844"/>
                  <a:pt x="1446859" y="2494844"/>
                </a:cubicBezTo>
                <a:cubicBezTo>
                  <a:pt x="1396059" y="2494844"/>
                  <a:pt x="1320799" y="2508015"/>
                  <a:pt x="1311392" y="2540000"/>
                </a:cubicBezTo>
                <a:cubicBezTo>
                  <a:pt x="1301985" y="2571985"/>
                  <a:pt x="1371599" y="2652888"/>
                  <a:pt x="1390414" y="2686755"/>
                </a:cubicBezTo>
                <a:cubicBezTo>
                  <a:pt x="1409229" y="2720622"/>
                  <a:pt x="1418637" y="2716859"/>
                  <a:pt x="1424281" y="2743200"/>
                </a:cubicBezTo>
                <a:cubicBezTo>
                  <a:pt x="1429925" y="2769541"/>
                  <a:pt x="1418637" y="2818459"/>
                  <a:pt x="1424281" y="2844800"/>
                </a:cubicBezTo>
                <a:cubicBezTo>
                  <a:pt x="1429925" y="2871141"/>
                  <a:pt x="1461911" y="2878666"/>
                  <a:pt x="1458148" y="2901244"/>
                </a:cubicBezTo>
                <a:cubicBezTo>
                  <a:pt x="1454385" y="2923822"/>
                  <a:pt x="1409229" y="2959570"/>
                  <a:pt x="1401703" y="2980266"/>
                </a:cubicBezTo>
                <a:cubicBezTo>
                  <a:pt x="1394177" y="3000962"/>
                  <a:pt x="1405466" y="3010370"/>
                  <a:pt x="1412992" y="3025422"/>
                </a:cubicBezTo>
                <a:cubicBezTo>
                  <a:pt x="1420518" y="3040474"/>
                  <a:pt x="1446859" y="3048000"/>
                  <a:pt x="1446859" y="3070578"/>
                </a:cubicBezTo>
                <a:cubicBezTo>
                  <a:pt x="1446859" y="3093156"/>
                  <a:pt x="1416755" y="3134548"/>
                  <a:pt x="1412992" y="3160889"/>
                </a:cubicBezTo>
                <a:cubicBezTo>
                  <a:pt x="1409229" y="3187230"/>
                  <a:pt x="1422400" y="3207926"/>
                  <a:pt x="1424281" y="3228622"/>
                </a:cubicBezTo>
                <a:cubicBezTo>
                  <a:pt x="1426162" y="3249318"/>
                  <a:pt x="1437451" y="3258725"/>
                  <a:pt x="1424281" y="3285066"/>
                </a:cubicBezTo>
                <a:cubicBezTo>
                  <a:pt x="1411111" y="3311407"/>
                  <a:pt x="1371600" y="3358444"/>
                  <a:pt x="1345259" y="3386666"/>
                </a:cubicBezTo>
                <a:cubicBezTo>
                  <a:pt x="1318918" y="3414888"/>
                  <a:pt x="1290696" y="3437467"/>
                  <a:pt x="1266237" y="3454400"/>
                </a:cubicBezTo>
                <a:cubicBezTo>
                  <a:pt x="1241778" y="3471333"/>
                  <a:pt x="1192859" y="3476977"/>
                  <a:pt x="1198503" y="3488266"/>
                </a:cubicBezTo>
                <a:cubicBezTo>
                  <a:pt x="1204147" y="3499555"/>
                  <a:pt x="1258710" y="3520252"/>
                  <a:pt x="1300103" y="3522133"/>
                </a:cubicBezTo>
                <a:cubicBezTo>
                  <a:pt x="1341496" y="3524015"/>
                  <a:pt x="1397941" y="3508962"/>
                  <a:pt x="1446859" y="3499555"/>
                </a:cubicBezTo>
                <a:cubicBezTo>
                  <a:pt x="1495777" y="3490148"/>
                  <a:pt x="1561629" y="3469452"/>
                  <a:pt x="1593614" y="3465689"/>
                </a:cubicBezTo>
                <a:cubicBezTo>
                  <a:pt x="1625599" y="3461926"/>
                  <a:pt x="1629363" y="3461926"/>
                  <a:pt x="1638770" y="3476978"/>
                </a:cubicBezTo>
                <a:cubicBezTo>
                  <a:pt x="1648177" y="3492030"/>
                  <a:pt x="1644415" y="3529659"/>
                  <a:pt x="1650059" y="3556000"/>
                </a:cubicBezTo>
                <a:cubicBezTo>
                  <a:pt x="1655703" y="3582341"/>
                  <a:pt x="1683926" y="3610563"/>
                  <a:pt x="1672637" y="3635022"/>
                </a:cubicBezTo>
                <a:cubicBezTo>
                  <a:pt x="1661348" y="3659481"/>
                  <a:pt x="1627482" y="3676414"/>
                  <a:pt x="1582326" y="3702755"/>
                </a:cubicBezTo>
                <a:cubicBezTo>
                  <a:pt x="1537170" y="3729096"/>
                  <a:pt x="1446859" y="3761081"/>
                  <a:pt x="1401703" y="3793066"/>
                </a:cubicBezTo>
                <a:cubicBezTo>
                  <a:pt x="1356547" y="3825051"/>
                  <a:pt x="1333970" y="3872088"/>
                  <a:pt x="1311392" y="3894666"/>
                </a:cubicBezTo>
                <a:cubicBezTo>
                  <a:pt x="1288814" y="3917244"/>
                  <a:pt x="1290696" y="3930414"/>
                  <a:pt x="1266237" y="3928533"/>
                </a:cubicBezTo>
                <a:cubicBezTo>
                  <a:pt x="1241778" y="3926652"/>
                  <a:pt x="1204148" y="3904074"/>
                  <a:pt x="1164637" y="3883378"/>
                </a:cubicBezTo>
                <a:cubicBezTo>
                  <a:pt x="1125126" y="3862682"/>
                  <a:pt x="1072444" y="3806236"/>
                  <a:pt x="1029170" y="3804355"/>
                </a:cubicBezTo>
                <a:cubicBezTo>
                  <a:pt x="985896" y="3802474"/>
                  <a:pt x="904992" y="3872089"/>
                  <a:pt x="904992" y="3872089"/>
                </a:cubicBezTo>
                <a:lnTo>
                  <a:pt x="904992" y="3872089"/>
                </a:lnTo>
                <a:cubicBezTo>
                  <a:pt x="912518" y="3900311"/>
                  <a:pt x="938859" y="4009437"/>
                  <a:pt x="950148" y="4041422"/>
                </a:cubicBezTo>
                <a:cubicBezTo>
                  <a:pt x="961437" y="4073407"/>
                  <a:pt x="961437" y="4043304"/>
                  <a:pt x="972726" y="4064000"/>
                </a:cubicBezTo>
                <a:cubicBezTo>
                  <a:pt x="984015" y="4084696"/>
                  <a:pt x="1014118" y="4141141"/>
                  <a:pt x="1017881" y="4165600"/>
                </a:cubicBezTo>
                <a:cubicBezTo>
                  <a:pt x="1021644" y="4190059"/>
                  <a:pt x="1021644" y="4197585"/>
                  <a:pt x="995303" y="4210755"/>
                </a:cubicBezTo>
                <a:cubicBezTo>
                  <a:pt x="968962" y="4223925"/>
                  <a:pt x="916281" y="4242741"/>
                  <a:pt x="859837" y="4244622"/>
                </a:cubicBezTo>
                <a:cubicBezTo>
                  <a:pt x="803393" y="4246504"/>
                  <a:pt x="728133" y="4231451"/>
                  <a:pt x="656637" y="4222044"/>
                </a:cubicBezTo>
                <a:cubicBezTo>
                  <a:pt x="585141" y="4212637"/>
                  <a:pt x="506118" y="4197585"/>
                  <a:pt x="430859" y="4188178"/>
                </a:cubicBezTo>
                <a:cubicBezTo>
                  <a:pt x="355600" y="4178771"/>
                  <a:pt x="259644" y="4176889"/>
                  <a:pt x="205081" y="4165600"/>
                </a:cubicBezTo>
                <a:cubicBezTo>
                  <a:pt x="150518" y="4154311"/>
                  <a:pt x="137348" y="4141140"/>
                  <a:pt x="103481" y="4120444"/>
                </a:cubicBezTo>
                <a:cubicBezTo>
                  <a:pt x="69614" y="4099748"/>
                  <a:pt x="1881" y="4041422"/>
                  <a:pt x="1881" y="4041422"/>
                </a:cubicBezTo>
                <a:lnTo>
                  <a:pt x="1881" y="4041422"/>
                </a:lnTo>
                <a:lnTo>
                  <a:pt x="1881" y="4041422"/>
                </a:lnTo>
                <a:cubicBezTo>
                  <a:pt x="1881" y="4039541"/>
                  <a:pt x="0" y="4032014"/>
                  <a:pt x="1881" y="4030133"/>
                </a:cubicBezTo>
                <a:cubicBezTo>
                  <a:pt x="3762" y="4028252"/>
                  <a:pt x="8466" y="4029192"/>
                  <a:pt x="13170" y="4030133"/>
                </a:cubicBezTo>
              </a:path>
            </a:pathLst>
          </a:cu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cs typeface="Arial" charset="0"/>
            </a:endParaRPr>
          </a:p>
        </p:txBody>
      </p:sp>
      <p:sp>
        <p:nvSpPr>
          <p:cNvPr id="13" name="Freeform 12"/>
          <p:cNvSpPr/>
          <p:nvPr/>
        </p:nvSpPr>
        <p:spPr>
          <a:xfrm>
            <a:off x="1036638" y="3832225"/>
            <a:ext cx="1665287" cy="1449388"/>
          </a:xfrm>
          <a:custGeom>
            <a:avLst/>
            <a:gdLst>
              <a:gd name="connsiteX0" fmla="*/ 0 w 1666240"/>
              <a:gd name="connsiteY0" fmla="*/ 382270 h 1450340"/>
              <a:gd name="connsiteX1" fmla="*/ 167640 w 1666240"/>
              <a:gd name="connsiteY1" fmla="*/ 359410 h 1450340"/>
              <a:gd name="connsiteX2" fmla="*/ 259080 w 1666240"/>
              <a:gd name="connsiteY2" fmla="*/ 290830 h 1450340"/>
              <a:gd name="connsiteX3" fmla="*/ 304800 w 1666240"/>
              <a:gd name="connsiteY3" fmla="*/ 245110 h 1450340"/>
              <a:gd name="connsiteX4" fmla="*/ 403860 w 1666240"/>
              <a:gd name="connsiteY4" fmla="*/ 222250 h 1450340"/>
              <a:gd name="connsiteX5" fmla="*/ 457200 w 1666240"/>
              <a:gd name="connsiteY5" fmla="*/ 207010 h 1450340"/>
              <a:gd name="connsiteX6" fmla="*/ 502920 w 1666240"/>
              <a:gd name="connsiteY6" fmla="*/ 161290 h 1450340"/>
              <a:gd name="connsiteX7" fmla="*/ 556260 w 1666240"/>
              <a:gd name="connsiteY7" fmla="*/ 100330 h 1450340"/>
              <a:gd name="connsiteX8" fmla="*/ 617220 w 1666240"/>
              <a:gd name="connsiteY8" fmla="*/ 77470 h 1450340"/>
              <a:gd name="connsiteX9" fmla="*/ 685800 w 1666240"/>
              <a:gd name="connsiteY9" fmla="*/ 24130 h 1450340"/>
              <a:gd name="connsiteX10" fmla="*/ 792480 w 1666240"/>
              <a:gd name="connsiteY10" fmla="*/ 8890 h 1450340"/>
              <a:gd name="connsiteX11" fmla="*/ 853440 w 1666240"/>
              <a:gd name="connsiteY11" fmla="*/ 77470 h 1450340"/>
              <a:gd name="connsiteX12" fmla="*/ 906780 w 1666240"/>
              <a:gd name="connsiteY12" fmla="*/ 176530 h 1450340"/>
              <a:gd name="connsiteX13" fmla="*/ 982980 w 1666240"/>
              <a:gd name="connsiteY13" fmla="*/ 146050 h 1450340"/>
              <a:gd name="connsiteX14" fmla="*/ 1066800 w 1666240"/>
              <a:gd name="connsiteY14" fmla="*/ 77470 h 1450340"/>
              <a:gd name="connsiteX15" fmla="*/ 1158240 w 1666240"/>
              <a:gd name="connsiteY15" fmla="*/ 107950 h 1450340"/>
              <a:gd name="connsiteX16" fmla="*/ 1181100 w 1666240"/>
              <a:gd name="connsiteY16" fmla="*/ 115570 h 1450340"/>
              <a:gd name="connsiteX17" fmla="*/ 1272540 w 1666240"/>
              <a:gd name="connsiteY17" fmla="*/ 92710 h 1450340"/>
              <a:gd name="connsiteX18" fmla="*/ 1348740 w 1666240"/>
              <a:gd name="connsiteY18" fmla="*/ 107950 h 1450340"/>
              <a:gd name="connsiteX19" fmla="*/ 1417320 w 1666240"/>
              <a:gd name="connsiteY19" fmla="*/ 191770 h 1450340"/>
              <a:gd name="connsiteX20" fmla="*/ 1645920 w 1666240"/>
              <a:gd name="connsiteY20" fmla="*/ 275590 h 1450340"/>
              <a:gd name="connsiteX21" fmla="*/ 1539240 w 1666240"/>
              <a:gd name="connsiteY21" fmla="*/ 382270 h 1450340"/>
              <a:gd name="connsiteX22" fmla="*/ 1493520 w 1666240"/>
              <a:gd name="connsiteY22" fmla="*/ 473710 h 1450340"/>
              <a:gd name="connsiteX23" fmla="*/ 1508760 w 1666240"/>
              <a:gd name="connsiteY23" fmla="*/ 565150 h 1450340"/>
              <a:gd name="connsiteX24" fmla="*/ 1508760 w 1666240"/>
              <a:gd name="connsiteY24" fmla="*/ 588010 h 1450340"/>
              <a:gd name="connsiteX25" fmla="*/ 1417320 w 1666240"/>
              <a:gd name="connsiteY25" fmla="*/ 626110 h 1450340"/>
              <a:gd name="connsiteX26" fmla="*/ 1356360 w 1666240"/>
              <a:gd name="connsiteY26" fmla="*/ 648970 h 1450340"/>
              <a:gd name="connsiteX27" fmla="*/ 1386840 w 1666240"/>
              <a:gd name="connsiteY27" fmla="*/ 694690 h 1450340"/>
              <a:gd name="connsiteX28" fmla="*/ 1333500 w 1666240"/>
              <a:gd name="connsiteY28" fmla="*/ 717550 h 1450340"/>
              <a:gd name="connsiteX29" fmla="*/ 1318260 w 1666240"/>
              <a:gd name="connsiteY29" fmla="*/ 763270 h 1450340"/>
              <a:gd name="connsiteX30" fmla="*/ 1356360 w 1666240"/>
              <a:gd name="connsiteY30" fmla="*/ 801370 h 1450340"/>
              <a:gd name="connsiteX31" fmla="*/ 1264920 w 1666240"/>
              <a:gd name="connsiteY31" fmla="*/ 869950 h 1450340"/>
              <a:gd name="connsiteX32" fmla="*/ 1310640 w 1666240"/>
              <a:gd name="connsiteY32" fmla="*/ 908050 h 1450340"/>
              <a:gd name="connsiteX33" fmla="*/ 1386840 w 1666240"/>
              <a:gd name="connsiteY33" fmla="*/ 877570 h 1450340"/>
              <a:gd name="connsiteX34" fmla="*/ 1295400 w 1666240"/>
              <a:gd name="connsiteY34" fmla="*/ 946150 h 1450340"/>
              <a:gd name="connsiteX35" fmla="*/ 1348740 w 1666240"/>
              <a:gd name="connsiteY35" fmla="*/ 984250 h 1450340"/>
              <a:gd name="connsiteX36" fmla="*/ 1386840 w 1666240"/>
              <a:gd name="connsiteY36" fmla="*/ 1007110 h 1450340"/>
              <a:gd name="connsiteX37" fmla="*/ 1341120 w 1666240"/>
              <a:gd name="connsiteY37" fmla="*/ 1045210 h 1450340"/>
              <a:gd name="connsiteX38" fmla="*/ 1394460 w 1666240"/>
              <a:gd name="connsiteY38" fmla="*/ 1113790 h 1450340"/>
              <a:gd name="connsiteX39" fmla="*/ 1318260 w 1666240"/>
              <a:gd name="connsiteY39" fmla="*/ 1151890 h 1450340"/>
              <a:gd name="connsiteX40" fmla="*/ 1287780 w 1666240"/>
              <a:gd name="connsiteY40" fmla="*/ 1174750 h 1450340"/>
              <a:gd name="connsiteX41" fmla="*/ 1295400 w 1666240"/>
              <a:gd name="connsiteY41" fmla="*/ 1243330 h 1450340"/>
              <a:gd name="connsiteX42" fmla="*/ 1310640 w 1666240"/>
              <a:gd name="connsiteY42" fmla="*/ 1258570 h 1450340"/>
              <a:gd name="connsiteX43" fmla="*/ 1272540 w 1666240"/>
              <a:gd name="connsiteY43" fmla="*/ 1289050 h 1450340"/>
              <a:gd name="connsiteX44" fmla="*/ 1272540 w 1666240"/>
              <a:gd name="connsiteY44" fmla="*/ 1342390 h 1450340"/>
              <a:gd name="connsiteX45" fmla="*/ 1242060 w 1666240"/>
              <a:gd name="connsiteY45" fmla="*/ 1433830 h 1450340"/>
              <a:gd name="connsiteX46" fmla="*/ 1257300 w 1666240"/>
              <a:gd name="connsiteY46" fmla="*/ 1441450 h 1450340"/>
              <a:gd name="connsiteX47" fmla="*/ 1203960 w 1666240"/>
              <a:gd name="connsiteY47" fmla="*/ 1449070 h 1450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666240" h="1450340">
                <a:moveTo>
                  <a:pt x="0" y="382270"/>
                </a:moveTo>
                <a:cubicBezTo>
                  <a:pt x="62230" y="378460"/>
                  <a:pt x="124460" y="374650"/>
                  <a:pt x="167640" y="359410"/>
                </a:cubicBezTo>
                <a:cubicBezTo>
                  <a:pt x="210820" y="344170"/>
                  <a:pt x="236220" y="309880"/>
                  <a:pt x="259080" y="290830"/>
                </a:cubicBezTo>
                <a:cubicBezTo>
                  <a:pt x="281940" y="271780"/>
                  <a:pt x="280670" y="256540"/>
                  <a:pt x="304800" y="245110"/>
                </a:cubicBezTo>
                <a:cubicBezTo>
                  <a:pt x="328930" y="233680"/>
                  <a:pt x="378460" y="228600"/>
                  <a:pt x="403860" y="222250"/>
                </a:cubicBezTo>
                <a:cubicBezTo>
                  <a:pt x="429260" y="215900"/>
                  <a:pt x="440690" y="217170"/>
                  <a:pt x="457200" y="207010"/>
                </a:cubicBezTo>
                <a:cubicBezTo>
                  <a:pt x="473710" y="196850"/>
                  <a:pt x="486410" y="179070"/>
                  <a:pt x="502920" y="161290"/>
                </a:cubicBezTo>
                <a:cubicBezTo>
                  <a:pt x="519430" y="143510"/>
                  <a:pt x="537210" y="114300"/>
                  <a:pt x="556260" y="100330"/>
                </a:cubicBezTo>
                <a:cubicBezTo>
                  <a:pt x="575310" y="86360"/>
                  <a:pt x="595630" y="90170"/>
                  <a:pt x="617220" y="77470"/>
                </a:cubicBezTo>
                <a:cubicBezTo>
                  <a:pt x="638810" y="64770"/>
                  <a:pt x="656590" y="35560"/>
                  <a:pt x="685800" y="24130"/>
                </a:cubicBezTo>
                <a:cubicBezTo>
                  <a:pt x="715010" y="12700"/>
                  <a:pt x="764540" y="0"/>
                  <a:pt x="792480" y="8890"/>
                </a:cubicBezTo>
                <a:cubicBezTo>
                  <a:pt x="820420" y="17780"/>
                  <a:pt x="834390" y="49530"/>
                  <a:pt x="853440" y="77470"/>
                </a:cubicBezTo>
                <a:cubicBezTo>
                  <a:pt x="872490" y="105410"/>
                  <a:pt x="885190" y="165100"/>
                  <a:pt x="906780" y="176530"/>
                </a:cubicBezTo>
                <a:cubicBezTo>
                  <a:pt x="928370" y="187960"/>
                  <a:pt x="956310" y="162560"/>
                  <a:pt x="982980" y="146050"/>
                </a:cubicBezTo>
                <a:cubicBezTo>
                  <a:pt x="1009650" y="129540"/>
                  <a:pt x="1037590" y="83820"/>
                  <a:pt x="1066800" y="77470"/>
                </a:cubicBezTo>
                <a:cubicBezTo>
                  <a:pt x="1096010" y="71120"/>
                  <a:pt x="1158240" y="107950"/>
                  <a:pt x="1158240" y="107950"/>
                </a:cubicBezTo>
                <a:cubicBezTo>
                  <a:pt x="1177290" y="114300"/>
                  <a:pt x="1162050" y="118110"/>
                  <a:pt x="1181100" y="115570"/>
                </a:cubicBezTo>
                <a:cubicBezTo>
                  <a:pt x="1200150" y="113030"/>
                  <a:pt x="1244600" y="93980"/>
                  <a:pt x="1272540" y="92710"/>
                </a:cubicBezTo>
                <a:cubicBezTo>
                  <a:pt x="1300480" y="91440"/>
                  <a:pt x="1324610" y="91440"/>
                  <a:pt x="1348740" y="107950"/>
                </a:cubicBezTo>
                <a:cubicBezTo>
                  <a:pt x="1372870" y="124460"/>
                  <a:pt x="1367790" y="163830"/>
                  <a:pt x="1417320" y="191770"/>
                </a:cubicBezTo>
                <a:cubicBezTo>
                  <a:pt x="1466850" y="219710"/>
                  <a:pt x="1625600" y="243840"/>
                  <a:pt x="1645920" y="275590"/>
                </a:cubicBezTo>
                <a:cubicBezTo>
                  <a:pt x="1666240" y="307340"/>
                  <a:pt x="1564640" y="349250"/>
                  <a:pt x="1539240" y="382270"/>
                </a:cubicBezTo>
                <a:cubicBezTo>
                  <a:pt x="1513840" y="415290"/>
                  <a:pt x="1498600" y="443230"/>
                  <a:pt x="1493520" y="473710"/>
                </a:cubicBezTo>
                <a:cubicBezTo>
                  <a:pt x="1488440" y="504190"/>
                  <a:pt x="1506220" y="546100"/>
                  <a:pt x="1508760" y="565150"/>
                </a:cubicBezTo>
                <a:cubicBezTo>
                  <a:pt x="1511300" y="584200"/>
                  <a:pt x="1524000" y="577850"/>
                  <a:pt x="1508760" y="588010"/>
                </a:cubicBezTo>
                <a:cubicBezTo>
                  <a:pt x="1493520" y="598170"/>
                  <a:pt x="1442720" y="615950"/>
                  <a:pt x="1417320" y="626110"/>
                </a:cubicBezTo>
                <a:cubicBezTo>
                  <a:pt x="1391920" y="636270"/>
                  <a:pt x="1361440" y="637540"/>
                  <a:pt x="1356360" y="648970"/>
                </a:cubicBezTo>
                <a:cubicBezTo>
                  <a:pt x="1351280" y="660400"/>
                  <a:pt x="1390650" y="683260"/>
                  <a:pt x="1386840" y="694690"/>
                </a:cubicBezTo>
                <a:cubicBezTo>
                  <a:pt x="1383030" y="706120"/>
                  <a:pt x="1344930" y="706120"/>
                  <a:pt x="1333500" y="717550"/>
                </a:cubicBezTo>
                <a:cubicBezTo>
                  <a:pt x="1322070" y="728980"/>
                  <a:pt x="1314450" y="749300"/>
                  <a:pt x="1318260" y="763270"/>
                </a:cubicBezTo>
                <a:cubicBezTo>
                  <a:pt x="1322070" y="777240"/>
                  <a:pt x="1365250" y="783590"/>
                  <a:pt x="1356360" y="801370"/>
                </a:cubicBezTo>
                <a:cubicBezTo>
                  <a:pt x="1347470" y="819150"/>
                  <a:pt x="1272540" y="852170"/>
                  <a:pt x="1264920" y="869950"/>
                </a:cubicBezTo>
                <a:cubicBezTo>
                  <a:pt x="1257300" y="887730"/>
                  <a:pt x="1290320" y="906780"/>
                  <a:pt x="1310640" y="908050"/>
                </a:cubicBezTo>
                <a:cubicBezTo>
                  <a:pt x="1330960" y="909320"/>
                  <a:pt x="1389380" y="871220"/>
                  <a:pt x="1386840" y="877570"/>
                </a:cubicBezTo>
                <a:cubicBezTo>
                  <a:pt x="1384300" y="883920"/>
                  <a:pt x="1301750" y="928370"/>
                  <a:pt x="1295400" y="946150"/>
                </a:cubicBezTo>
                <a:cubicBezTo>
                  <a:pt x="1289050" y="963930"/>
                  <a:pt x="1333500" y="974090"/>
                  <a:pt x="1348740" y="984250"/>
                </a:cubicBezTo>
                <a:cubicBezTo>
                  <a:pt x="1363980" y="994410"/>
                  <a:pt x="1388110" y="996950"/>
                  <a:pt x="1386840" y="1007110"/>
                </a:cubicBezTo>
                <a:cubicBezTo>
                  <a:pt x="1385570" y="1017270"/>
                  <a:pt x="1339850" y="1027430"/>
                  <a:pt x="1341120" y="1045210"/>
                </a:cubicBezTo>
                <a:cubicBezTo>
                  <a:pt x="1342390" y="1062990"/>
                  <a:pt x="1398270" y="1096010"/>
                  <a:pt x="1394460" y="1113790"/>
                </a:cubicBezTo>
                <a:cubicBezTo>
                  <a:pt x="1390650" y="1131570"/>
                  <a:pt x="1336040" y="1141730"/>
                  <a:pt x="1318260" y="1151890"/>
                </a:cubicBezTo>
                <a:cubicBezTo>
                  <a:pt x="1300480" y="1162050"/>
                  <a:pt x="1291590" y="1159510"/>
                  <a:pt x="1287780" y="1174750"/>
                </a:cubicBezTo>
                <a:cubicBezTo>
                  <a:pt x="1283970" y="1189990"/>
                  <a:pt x="1291590" y="1229360"/>
                  <a:pt x="1295400" y="1243330"/>
                </a:cubicBezTo>
                <a:cubicBezTo>
                  <a:pt x="1299210" y="1257300"/>
                  <a:pt x="1314450" y="1250950"/>
                  <a:pt x="1310640" y="1258570"/>
                </a:cubicBezTo>
                <a:cubicBezTo>
                  <a:pt x="1306830" y="1266190"/>
                  <a:pt x="1278890" y="1275080"/>
                  <a:pt x="1272540" y="1289050"/>
                </a:cubicBezTo>
                <a:cubicBezTo>
                  <a:pt x="1266190" y="1303020"/>
                  <a:pt x="1277620" y="1318260"/>
                  <a:pt x="1272540" y="1342390"/>
                </a:cubicBezTo>
                <a:cubicBezTo>
                  <a:pt x="1267460" y="1366520"/>
                  <a:pt x="1244600" y="1417320"/>
                  <a:pt x="1242060" y="1433830"/>
                </a:cubicBezTo>
                <a:cubicBezTo>
                  <a:pt x="1239520" y="1450340"/>
                  <a:pt x="1263650" y="1438910"/>
                  <a:pt x="1257300" y="1441450"/>
                </a:cubicBezTo>
                <a:cubicBezTo>
                  <a:pt x="1250950" y="1443990"/>
                  <a:pt x="1214120" y="1445260"/>
                  <a:pt x="1203960" y="1449070"/>
                </a:cubicBezTo>
              </a:path>
            </a:pathLst>
          </a:cu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cs typeface="Arial" charset="0"/>
            </a:endParaRPr>
          </a:p>
        </p:txBody>
      </p:sp>
      <p:sp>
        <p:nvSpPr>
          <p:cNvPr id="14" name="Freeform 13"/>
          <p:cNvSpPr/>
          <p:nvPr/>
        </p:nvSpPr>
        <p:spPr>
          <a:xfrm>
            <a:off x="1425575" y="5280025"/>
            <a:ext cx="838200" cy="1547813"/>
          </a:xfrm>
          <a:custGeom>
            <a:avLst/>
            <a:gdLst>
              <a:gd name="connsiteX0" fmla="*/ 68580 w 838200"/>
              <a:gd name="connsiteY0" fmla="*/ 1546860 h 1546860"/>
              <a:gd name="connsiteX1" fmla="*/ 106680 w 838200"/>
              <a:gd name="connsiteY1" fmla="*/ 1379220 h 1546860"/>
              <a:gd name="connsiteX2" fmla="*/ 38100 w 838200"/>
              <a:gd name="connsiteY2" fmla="*/ 1165860 h 1546860"/>
              <a:gd name="connsiteX3" fmla="*/ 7620 w 838200"/>
              <a:gd name="connsiteY3" fmla="*/ 1028700 h 1546860"/>
              <a:gd name="connsiteX4" fmla="*/ 83820 w 838200"/>
              <a:gd name="connsiteY4" fmla="*/ 967740 h 1546860"/>
              <a:gd name="connsiteX5" fmla="*/ 160020 w 838200"/>
              <a:gd name="connsiteY5" fmla="*/ 967740 h 1546860"/>
              <a:gd name="connsiteX6" fmla="*/ 289560 w 838200"/>
              <a:gd name="connsiteY6" fmla="*/ 883920 h 1546860"/>
              <a:gd name="connsiteX7" fmla="*/ 312420 w 838200"/>
              <a:gd name="connsiteY7" fmla="*/ 792480 h 1546860"/>
              <a:gd name="connsiteX8" fmla="*/ 289560 w 838200"/>
              <a:gd name="connsiteY8" fmla="*/ 708660 h 1546860"/>
              <a:gd name="connsiteX9" fmla="*/ 342900 w 838200"/>
              <a:gd name="connsiteY9" fmla="*/ 640080 h 1546860"/>
              <a:gd name="connsiteX10" fmla="*/ 411480 w 838200"/>
              <a:gd name="connsiteY10" fmla="*/ 624840 h 1546860"/>
              <a:gd name="connsiteX11" fmla="*/ 457200 w 838200"/>
              <a:gd name="connsiteY11" fmla="*/ 579120 h 1546860"/>
              <a:gd name="connsiteX12" fmla="*/ 518160 w 838200"/>
              <a:gd name="connsiteY12" fmla="*/ 449580 h 1546860"/>
              <a:gd name="connsiteX13" fmla="*/ 472440 w 838200"/>
              <a:gd name="connsiteY13" fmla="*/ 396240 h 1546860"/>
              <a:gd name="connsiteX14" fmla="*/ 533400 w 838200"/>
              <a:gd name="connsiteY14" fmla="*/ 365760 h 1546860"/>
              <a:gd name="connsiteX15" fmla="*/ 632460 w 838200"/>
              <a:gd name="connsiteY15" fmla="*/ 304800 h 1546860"/>
              <a:gd name="connsiteX16" fmla="*/ 693420 w 838200"/>
              <a:gd name="connsiteY16" fmla="*/ 251460 h 1546860"/>
              <a:gd name="connsiteX17" fmla="*/ 678180 w 838200"/>
              <a:gd name="connsiteY17" fmla="*/ 182880 h 1546860"/>
              <a:gd name="connsiteX18" fmla="*/ 678180 w 838200"/>
              <a:gd name="connsiteY18" fmla="*/ 152400 h 1546860"/>
              <a:gd name="connsiteX19" fmla="*/ 739140 w 838200"/>
              <a:gd name="connsiteY19" fmla="*/ 152400 h 1546860"/>
              <a:gd name="connsiteX20" fmla="*/ 762000 w 838200"/>
              <a:gd name="connsiteY20" fmla="*/ 144780 h 1546860"/>
              <a:gd name="connsiteX21" fmla="*/ 777240 w 838200"/>
              <a:gd name="connsiteY21" fmla="*/ 68580 h 1546860"/>
              <a:gd name="connsiteX22" fmla="*/ 784860 w 838200"/>
              <a:gd name="connsiteY22" fmla="*/ 30480 h 1546860"/>
              <a:gd name="connsiteX23" fmla="*/ 838200 w 838200"/>
              <a:gd name="connsiteY23" fmla="*/ 0 h 1546860"/>
              <a:gd name="connsiteX24" fmla="*/ 838200 w 838200"/>
              <a:gd name="connsiteY24" fmla="*/ 0 h 1546860"/>
              <a:gd name="connsiteX25" fmla="*/ 838200 w 838200"/>
              <a:gd name="connsiteY25" fmla="*/ 0 h 154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8200" h="1546860">
                <a:moveTo>
                  <a:pt x="68580" y="1546860"/>
                </a:moveTo>
                <a:cubicBezTo>
                  <a:pt x="90170" y="1494790"/>
                  <a:pt x="111760" y="1442720"/>
                  <a:pt x="106680" y="1379220"/>
                </a:cubicBezTo>
                <a:cubicBezTo>
                  <a:pt x="101600" y="1315720"/>
                  <a:pt x="54610" y="1224280"/>
                  <a:pt x="38100" y="1165860"/>
                </a:cubicBezTo>
                <a:cubicBezTo>
                  <a:pt x="21590" y="1107440"/>
                  <a:pt x="0" y="1061720"/>
                  <a:pt x="7620" y="1028700"/>
                </a:cubicBezTo>
                <a:cubicBezTo>
                  <a:pt x="15240" y="995680"/>
                  <a:pt x="58420" y="977900"/>
                  <a:pt x="83820" y="967740"/>
                </a:cubicBezTo>
                <a:cubicBezTo>
                  <a:pt x="109220" y="957580"/>
                  <a:pt x="125730" y="981710"/>
                  <a:pt x="160020" y="967740"/>
                </a:cubicBezTo>
                <a:cubicBezTo>
                  <a:pt x="194310" y="953770"/>
                  <a:pt x="264160" y="913130"/>
                  <a:pt x="289560" y="883920"/>
                </a:cubicBezTo>
                <a:cubicBezTo>
                  <a:pt x="314960" y="854710"/>
                  <a:pt x="312420" y="821690"/>
                  <a:pt x="312420" y="792480"/>
                </a:cubicBezTo>
                <a:cubicBezTo>
                  <a:pt x="312420" y="763270"/>
                  <a:pt x="284480" y="734060"/>
                  <a:pt x="289560" y="708660"/>
                </a:cubicBezTo>
                <a:cubicBezTo>
                  <a:pt x="294640" y="683260"/>
                  <a:pt x="322580" y="654050"/>
                  <a:pt x="342900" y="640080"/>
                </a:cubicBezTo>
                <a:cubicBezTo>
                  <a:pt x="363220" y="626110"/>
                  <a:pt x="392430" y="635000"/>
                  <a:pt x="411480" y="624840"/>
                </a:cubicBezTo>
                <a:cubicBezTo>
                  <a:pt x="430530" y="614680"/>
                  <a:pt x="439420" y="608330"/>
                  <a:pt x="457200" y="579120"/>
                </a:cubicBezTo>
                <a:cubicBezTo>
                  <a:pt x="474980" y="549910"/>
                  <a:pt x="515620" y="480060"/>
                  <a:pt x="518160" y="449580"/>
                </a:cubicBezTo>
                <a:cubicBezTo>
                  <a:pt x="520700" y="419100"/>
                  <a:pt x="469900" y="410210"/>
                  <a:pt x="472440" y="396240"/>
                </a:cubicBezTo>
                <a:cubicBezTo>
                  <a:pt x="474980" y="382270"/>
                  <a:pt x="506730" y="381000"/>
                  <a:pt x="533400" y="365760"/>
                </a:cubicBezTo>
                <a:cubicBezTo>
                  <a:pt x="560070" y="350520"/>
                  <a:pt x="605790" y="323850"/>
                  <a:pt x="632460" y="304800"/>
                </a:cubicBezTo>
                <a:cubicBezTo>
                  <a:pt x="659130" y="285750"/>
                  <a:pt x="685800" y="271780"/>
                  <a:pt x="693420" y="251460"/>
                </a:cubicBezTo>
                <a:cubicBezTo>
                  <a:pt x="701040" y="231140"/>
                  <a:pt x="680720" y="199390"/>
                  <a:pt x="678180" y="182880"/>
                </a:cubicBezTo>
                <a:cubicBezTo>
                  <a:pt x="675640" y="166370"/>
                  <a:pt x="668020" y="157480"/>
                  <a:pt x="678180" y="152400"/>
                </a:cubicBezTo>
                <a:cubicBezTo>
                  <a:pt x="688340" y="147320"/>
                  <a:pt x="725170" y="153670"/>
                  <a:pt x="739140" y="152400"/>
                </a:cubicBezTo>
                <a:cubicBezTo>
                  <a:pt x="753110" y="151130"/>
                  <a:pt x="755650" y="158750"/>
                  <a:pt x="762000" y="144780"/>
                </a:cubicBezTo>
                <a:cubicBezTo>
                  <a:pt x="768350" y="130810"/>
                  <a:pt x="777240" y="68580"/>
                  <a:pt x="777240" y="68580"/>
                </a:cubicBezTo>
                <a:cubicBezTo>
                  <a:pt x="781050" y="49530"/>
                  <a:pt x="774700" y="41910"/>
                  <a:pt x="784860" y="30480"/>
                </a:cubicBezTo>
                <a:cubicBezTo>
                  <a:pt x="795020" y="19050"/>
                  <a:pt x="838200" y="0"/>
                  <a:pt x="838200" y="0"/>
                </a:cubicBezTo>
                <a:lnTo>
                  <a:pt x="838200" y="0"/>
                </a:lnTo>
                <a:lnTo>
                  <a:pt x="838200" y="0"/>
                </a:lnTo>
              </a:path>
            </a:pathLst>
          </a:cu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cs typeface="Arial" charset="0"/>
            </a:endParaRPr>
          </a:p>
        </p:txBody>
      </p:sp>
      <p:sp>
        <p:nvSpPr>
          <p:cNvPr id="34827" name="TextBox 7"/>
          <p:cNvSpPr txBox="1">
            <a:spLocks noChangeArrowheads="1"/>
          </p:cNvSpPr>
          <p:nvPr/>
        </p:nvSpPr>
        <p:spPr bwMode="auto">
          <a:xfrm rot="-5400000">
            <a:off x="-442119" y="3871120"/>
            <a:ext cx="1958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ЗАГОРА</a:t>
            </a:r>
          </a:p>
        </p:txBody>
      </p:sp>
      <p:sp>
        <p:nvSpPr>
          <p:cNvPr id="15" name="Rounded Rectangle 14"/>
          <p:cNvSpPr/>
          <p:nvPr/>
        </p:nvSpPr>
        <p:spPr>
          <a:xfrm>
            <a:off x="142875" y="5929313"/>
            <a:ext cx="2214563" cy="785812"/>
          </a:xfrm>
          <a:prstGeom prst="round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sr-Cyrl-CS" sz="2400" b="1">
                <a:solidFill>
                  <a:srgbClr val="FFFF00"/>
                </a:solidFill>
                <a:effectLst>
                  <a:outerShdw blurRad="38100" dist="38100" dir="2700000" algn="tl">
                    <a:srgbClr val="000000"/>
                  </a:outerShdw>
                </a:effectLst>
                <a:latin typeface="Times New Roman" pitchFamily="18" charset="0"/>
                <a:cs typeface="Times New Roman" pitchFamily="18" charset="0"/>
              </a:rPr>
              <a:t>Север</a:t>
            </a:r>
            <a:endParaRPr lang="en-US" sz="2400">
              <a:solidFill>
                <a:srgbClr val="FFFFFF"/>
              </a:solidFill>
              <a:latin typeface="Times New Roman" pitchFamily="18" charset="0"/>
              <a:cs typeface="Times New Roman" pitchFamily="18" charset="0"/>
            </a:endParaRPr>
          </a:p>
        </p:txBody>
      </p:sp>
      <p:sp>
        <p:nvSpPr>
          <p:cNvPr id="17" name="Rounded Rectangle 16"/>
          <p:cNvSpPr/>
          <p:nvPr/>
        </p:nvSpPr>
        <p:spPr>
          <a:xfrm>
            <a:off x="3714750" y="2786063"/>
            <a:ext cx="3814763" cy="1484312"/>
          </a:xfrm>
          <a:prstGeom prst="roundRect">
            <a:avLst>
              <a:gd name="adj" fmla="val 11867"/>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a:solidFill>
                  <a:srgbClr val="FFFF00"/>
                </a:solidFill>
                <a:effectLst>
                  <a:outerShdw blurRad="38100" dist="38100" dir="2700000" algn="tl">
                    <a:srgbClr val="000000"/>
                  </a:outerShdw>
                </a:effectLst>
                <a:latin typeface="Times New Roman" pitchFamily="18" charset="0"/>
                <a:cs typeface="Times New Roman" pitchFamily="18" charset="0"/>
              </a:rPr>
              <a:t>ТК (УТМ коорд. мрежа) које покрива</a:t>
            </a:r>
          </a:p>
          <a:p>
            <a:pPr algn="ctr" eaLnBrk="1" hangingPunct="1">
              <a:defRPr/>
            </a:pPr>
            <a:r>
              <a:rPr lang="en-US" sz="2400" b="1">
                <a:solidFill>
                  <a:srgbClr val="FFFF00"/>
                </a:solidFill>
                <a:effectLst>
                  <a:outerShdw blurRad="38100" dist="38100" dir="2700000" algn="tl">
                    <a:srgbClr val="000000"/>
                  </a:outerShdw>
                </a:effectLst>
                <a:latin typeface="Times New Roman" pitchFamily="18" charset="0"/>
                <a:cs typeface="Times New Roman" pitchFamily="18" charset="0"/>
              </a:rPr>
              <a:t>терен у JCATS-у</a:t>
            </a:r>
            <a:endParaRPr lang="en-US" sz="2400">
              <a:solidFill>
                <a:srgbClr val="FFFFFF"/>
              </a:solidFill>
              <a:effectLst>
                <a:outerShdw blurRad="38100" dist="38100" dir="2700000" algn="tl">
                  <a:srgbClr val="000000"/>
                </a:outerShdw>
              </a:effectLst>
              <a:latin typeface="Times New Roman" pitchFamily="18" charset="0"/>
              <a:cs typeface="Times New Roman" pitchFamily="18" charset="0"/>
            </a:endParaRPr>
          </a:p>
        </p:txBody>
      </p:sp>
      <p:sp>
        <p:nvSpPr>
          <p:cNvPr id="18" name="Rounded Rectangle 17"/>
          <p:cNvSpPr/>
          <p:nvPr/>
        </p:nvSpPr>
        <p:spPr>
          <a:xfrm>
            <a:off x="71438" y="142875"/>
            <a:ext cx="2214562" cy="785813"/>
          </a:xfrm>
          <a:prstGeom prst="round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sr-Cyrl-CS" sz="2400" b="1">
                <a:solidFill>
                  <a:srgbClr val="FFFF00"/>
                </a:solidFill>
                <a:effectLst>
                  <a:outerShdw blurRad="38100" dist="38100" dir="2700000" algn="tl">
                    <a:srgbClr val="000000"/>
                  </a:outerShdw>
                </a:effectLst>
                <a:latin typeface="Times New Roman" pitchFamily="18" charset="0"/>
                <a:cs typeface="Times New Roman" pitchFamily="18" charset="0"/>
              </a:rPr>
              <a:t>Терен</a:t>
            </a:r>
            <a:endParaRPr lang="en-US" sz="2400">
              <a:solidFill>
                <a:srgbClr val="FFFF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2" descr="Proba 7.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fld id="{298CFE09-B7B1-449C-9880-CE3620390072}" type="slidenum">
              <a:rPr lang="sr-Latn-CS" altLang="en-US"/>
              <a:pPr/>
              <a:t>14</a:t>
            </a:fld>
            <a:endParaRPr lang="sr-Latn-CS" altLang="en-US"/>
          </a:p>
        </p:txBody>
      </p:sp>
      <p:sp>
        <p:nvSpPr>
          <p:cNvPr id="36868" name="TextBox 4"/>
          <p:cNvSpPr txBox="1">
            <a:spLocks noChangeArrowheads="1"/>
          </p:cNvSpPr>
          <p:nvPr/>
        </p:nvSpPr>
        <p:spPr bwMode="auto">
          <a:xfrm>
            <a:off x="3571875" y="3500438"/>
            <a:ext cx="13493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r>
              <a:rPr lang="en-US" altLang="en-US" sz="1500" b="1">
                <a:solidFill>
                  <a:schemeClr val="tx1"/>
                </a:solidFill>
                <a:latin typeface="Times New Roman" panose="02020603050405020304" pitchFamily="18" charset="0"/>
                <a:cs typeface="Times New Roman" panose="02020603050405020304" pitchFamily="18" charset="0"/>
              </a:rPr>
              <a:t>ТК 25 682-1-4</a:t>
            </a:r>
          </a:p>
          <a:p>
            <a:pPr eaLnBrk="1" hangingPunct="1"/>
            <a:r>
              <a:rPr lang="en-US" altLang="en-US" sz="1500" b="1">
                <a:solidFill>
                  <a:schemeClr val="tx1"/>
                </a:solidFill>
                <a:latin typeface="Times New Roman" panose="02020603050405020304" pitchFamily="18" charset="0"/>
                <a:cs typeface="Times New Roman" panose="02020603050405020304" pitchFamily="18" charset="0"/>
              </a:rPr>
              <a:t>Куманово</a:t>
            </a:r>
          </a:p>
        </p:txBody>
      </p:sp>
      <p:sp>
        <p:nvSpPr>
          <p:cNvPr id="36869" name="TextBox 8"/>
          <p:cNvSpPr txBox="1">
            <a:spLocks noChangeArrowheads="1"/>
          </p:cNvSpPr>
          <p:nvPr/>
        </p:nvSpPr>
        <p:spPr bwMode="auto">
          <a:xfrm>
            <a:off x="7143750" y="2428875"/>
            <a:ext cx="1749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r>
              <a:rPr lang="en-US" altLang="en-US" sz="3200" b="1">
                <a:solidFill>
                  <a:srgbClr val="0000FF"/>
                </a:solidFill>
                <a:latin typeface="Times New Roman" panose="02020603050405020304" pitchFamily="18" charset="0"/>
                <a:cs typeface="Times New Roman" panose="02020603050405020304" pitchFamily="18" charset="0"/>
              </a:rPr>
              <a:t>ЗЛАТАР</a:t>
            </a:r>
          </a:p>
        </p:txBody>
      </p:sp>
      <p:sp>
        <p:nvSpPr>
          <p:cNvPr id="36870" name="TextBox 6"/>
          <p:cNvSpPr txBox="1">
            <a:spLocks noChangeArrowheads="1"/>
          </p:cNvSpPr>
          <p:nvPr/>
        </p:nvSpPr>
        <p:spPr bwMode="auto">
          <a:xfrm>
            <a:off x="6143625" y="5643563"/>
            <a:ext cx="30845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r>
              <a:rPr lang="en-US" altLang="en-US" sz="3200" b="1">
                <a:solidFill>
                  <a:srgbClr val="FF0000"/>
                </a:solidFill>
                <a:latin typeface="Times New Roman" panose="02020603050405020304" pitchFamily="18" charset="0"/>
                <a:cs typeface="Times New Roman" panose="02020603050405020304" pitchFamily="18" charset="0"/>
              </a:rPr>
              <a:t>ПЕЛАГОНИЈА</a:t>
            </a:r>
          </a:p>
        </p:txBody>
      </p:sp>
      <p:sp>
        <p:nvSpPr>
          <p:cNvPr id="36871" name="TextBox 4"/>
          <p:cNvSpPr txBox="1">
            <a:spLocks noChangeArrowheads="1"/>
          </p:cNvSpPr>
          <p:nvPr/>
        </p:nvSpPr>
        <p:spPr bwMode="auto">
          <a:xfrm>
            <a:off x="2347913" y="604838"/>
            <a:ext cx="139858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r>
              <a:rPr lang="en-US" altLang="en-US" sz="1500" b="1">
                <a:solidFill>
                  <a:schemeClr val="tx1"/>
                </a:solidFill>
                <a:latin typeface="Times New Roman" panose="02020603050405020304" pitchFamily="18" charset="0"/>
                <a:cs typeface="Times New Roman" panose="02020603050405020304" pitchFamily="18" charset="0"/>
              </a:rPr>
              <a:t>ТК 25 632-3-3</a:t>
            </a:r>
          </a:p>
          <a:p>
            <a:pPr eaLnBrk="1" hangingPunct="1"/>
            <a:r>
              <a:rPr lang="en-US" altLang="en-US" sz="1500" b="1">
                <a:solidFill>
                  <a:schemeClr val="tx1"/>
                </a:solidFill>
                <a:latin typeface="Times New Roman" panose="02020603050405020304" pitchFamily="18" charset="0"/>
                <a:cs typeface="Times New Roman" panose="02020603050405020304" pitchFamily="18" charset="0"/>
              </a:rPr>
              <a:t>Лесковац</a:t>
            </a:r>
          </a:p>
        </p:txBody>
      </p:sp>
      <p:sp>
        <p:nvSpPr>
          <p:cNvPr id="36872" name="TextBox 4"/>
          <p:cNvSpPr txBox="1">
            <a:spLocks noChangeArrowheads="1"/>
          </p:cNvSpPr>
          <p:nvPr/>
        </p:nvSpPr>
        <p:spPr bwMode="auto">
          <a:xfrm>
            <a:off x="4722813" y="604838"/>
            <a:ext cx="13493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r>
              <a:rPr lang="en-US" altLang="en-US" sz="1500" b="1">
                <a:solidFill>
                  <a:schemeClr val="tx1"/>
                </a:solidFill>
                <a:latin typeface="Times New Roman" panose="02020603050405020304" pitchFamily="18" charset="0"/>
                <a:cs typeface="Times New Roman" panose="02020603050405020304" pitchFamily="18" charset="0"/>
              </a:rPr>
              <a:t>ТК 25 632-4-3</a:t>
            </a:r>
          </a:p>
          <a:p>
            <a:pPr eaLnBrk="1" hangingPunct="1"/>
            <a:r>
              <a:rPr lang="en-US" altLang="en-US" sz="1500" b="1">
                <a:solidFill>
                  <a:schemeClr val="tx1"/>
                </a:solidFill>
                <a:latin typeface="Times New Roman" panose="02020603050405020304" pitchFamily="18" charset="0"/>
                <a:cs typeface="Times New Roman" panose="02020603050405020304" pitchFamily="18" charset="0"/>
              </a:rPr>
              <a:t>Лесковац</a:t>
            </a:r>
          </a:p>
        </p:txBody>
      </p:sp>
      <p:sp>
        <p:nvSpPr>
          <p:cNvPr id="36873" name="TextBox 4"/>
          <p:cNvSpPr txBox="1">
            <a:spLocks noChangeArrowheads="1"/>
          </p:cNvSpPr>
          <p:nvPr/>
        </p:nvSpPr>
        <p:spPr bwMode="auto">
          <a:xfrm>
            <a:off x="2357438" y="5000625"/>
            <a:ext cx="13493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r>
              <a:rPr lang="en-US" altLang="en-US" sz="1500" b="1">
                <a:solidFill>
                  <a:schemeClr val="tx1"/>
                </a:solidFill>
                <a:latin typeface="Times New Roman" panose="02020603050405020304" pitchFamily="18" charset="0"/>
                <a:cs typeface="Times New Roman" panose="02020603050405020304" pitchFamily="18" charset="0"/>
              </a:rPr>
              <a:t>ТК 25 682-3-1</a:t>
            </a:r>
          </a:p>
          <a:p>
            <a:pPr eaLnBrk="1" hangingPunct="1"/>
            <a:r>
              <a:rPr lang="en-US" altLang="en-US" sz="1500" b="1">
                <a:solidFill>
                  <a:schemeClr val="tx1"/>
                </a:solidFill>
                <a:latin typeface="Times New Roman" panose="02020603050405020304" pitchFamily="18" charset="0"/>
                <a:cs typeface="Times New Roman" panose="02020603050405020304" pitchFamily="18" charset="0"/>
              </a:rPr>
              <a:t>Куманово</a:t>
            </a:r>
          </a:p>
        </p:txBody>
      </p:sp>
      <p:sp>
        <p:nvSpPr>
          <p:cNvPr id="36874" name="TextBox 4"/>
          <p:cNvSpPr txBox="1">
            <a:spLocks noChangeArrowheads="1"/>
          </p:cNvSpPr>
          <p:nvPr/>
        </p:nvSpPr>
        <p:spPr bwMode="auto">
          <a:xfrm>
            <a:off x="4714875" y="5000625"/>
            <a:ext cx="13493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r>
              <a:rPr lang="en-US" altLang="en-US" sz="1500" b="1">
                <a:solidFill>
                  <a:schemeClr val="tx1"/>
                </a:solidFill>
                <a:latin typeface="Times New Roman" panose="02020603050405020304" pitchFamily="18" charset="0"/>
                <a:cs typeface="Times New Roman" panose="02020603050405020304" pitchFamily="18" charset="0"/>
              </a:rPr>
              <a:t>ТК 25 682-4-1</a:t>
            </a:r>
          </a:p>
          <a:p>
            <a:pPr eaLnBrk="1" hangingPunct="1"/>
            <a:r>
              <a:rPr lang="en-US" altLang="en-US" sz="1500" b="1">
                <a:solidFill>
                  <a:schemeClr val="tx1"/>
                </a:solidFill>
                <a:latin typeface="Times New Roman" panose="02020603050405020304" pitchFamily="18" charset="0"/>
                <a:cs typeface="Times New Roman" panose="02020603050405020304" pitchFamily="18" charset="0"/>
              </a:rPr>
              <a:t>Куманово</a:t>
            </a:r>
          </a:p>
        </p:txBody>
      </p:sp>
      <p:sp>
        <p:nvSpPr>
          <p:cNvPr id="36875" name="TextBox 4"/>
          <p:cNvSpPr txBox="1">
            <a:spLocks noChangeArrowheads="1"/>
          </p:cNvSpPr>
          <p:nvPr/>
        </p:nvSpPr>
        <p:spPr bwMode="auto">
          <a:xfrm>
            <a:off x="3579813" y="588963"/>
            <a:ext cx="13493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r>
              <a:rPr lang="en-US" altLang="en-US" sz="1500" b="1">
                <a:solidFill>
                  <a:schemeClr val="tx1"/>
                </a:solidFill>
                <a:latin typeface="Times New Roman" panose="02020603050405020304" pitchFamily="18" charset="0"/>
                <a:cs typeface="Times New Roman" panose="02020603050405020304" pitchFamily="18" charset="0"/>
              </a:rPr>
              <a:t>ТК 25 632-3-4</a:t>
            </a:r>
          </a:p>
          <a:p>
            <a:pPr eaLnBrk="1" hangingPunct="1"/>
            <a:r>
              <a:rPr lang="en-US" altLang="en-US" sz="1500" b="1">
                <a:solidFill>
                  <a:schemeClr val="tx1"/>
                </a:solidFill>
                <a:latin typeface="Times New Roman" panose="02020603050405020304" pitchFamily="18" charset="0"/>
                <a:cs typeface="Times New Roman" panose="02020603050405020304" pitchFamily="18" charset="0"/>
              </a:rPr>
              <a:t>Лесковац</a:t>
            </a:r>
          </a:p>
        </p:txBody>
      </p:sp>
      <p:sp>
        <p:nvSpPr>
          <p:cNvPr id="36876" name="TextBox 4"/>
          <p:cNvSpPr txBox="1">
            <a:spLocks noChangeArrowheads="1"/>
          </p:cNvSpPr>
          <p:nvPr/>
        </p:nvSpPr>
        <p:spPr bwMode="auto">
          <a:xfrm>
            <a:off x="5857875" y="660400"/>
            <a:ext cx="13493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r>
              <a:rPr lang="en-US" altLang="en-US" sz="1500" b="1">
                <a:solidFill>
                  <a:schemeClr val="tx1"/>
                </a:solidFill>
                <a:latin typeface="Times New Roman" panose="02020603050405020304" pitchFamily="18" charset="0"/>
                <a:cs typeface="Times New Roman" panose="02020603050405020304" pitchFamily="18" charset="0"/>
              </a:rPr>
              <a:t>ТК 25 632-4-4</a:t>
            </a:r>
          </a:p>
          <a:p>
            <a:pPr eaLnBrk="1" hangingPunct="1"/>
            <a:r>
              <a:rPr lang="en-US" altLang="en-US" sz="1500" b="1">
                <a:solidFill>
                  <a:schemeClr val="tx1"/>
                </a:solidFill>
                <a:latin typeface="Times New Roman" panose="02020603050405020304" pitchFamily="18" charset="0"/>
                <a:cs typeface="Times New Roman" panose="02020603050405020304" pitchFamily="18" charset="0"/>
              </a:rPr>
              <a:t>Лесковац</a:t>
            </a:r>
          </a:p>
        </p:txBody>
      </p:sp>
      <p:sp>
        <p:nvSpPr>
          <p:cNvPr id="36877" name="TextBox 4"/>
          <p:cNvSpPr txBox="1">
            <a:spLocks noChangeArrowheads="1"/>
          </p:cNvSpPr>
          <p:nvPr/>
        </p:nvSpPr>
        <p:spPr bwMode="auto">
          <a:xfrm>
            <a:off x="2357438" y="3500438"/>
            <a:ext cx="13493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r>
              <a:rPr lang="en-US" altLang="en-US" sz="1500" b="1">
                <a:solidFill>
                  <a:schemeClr val="tx1"/>
                </a:solidFill>
                <a:latin typeface="Times New Roman" panose="02020603050405020304" pitchFamily="18" charset="0"/>
                <a:cs typeface="Times New Roman" panose="02020603050405020304" pitchFamily="18" charset="0"/>
              </a:rPr>
              <a:t>ТК 25 682-1-3</a:t>
            </a:r>
          </a:p>
          <a:p>
            <a:pPr eaLnBrk="1" hangingPunct="1"/>
            <a:r>
              <a:rPr lang="en-US" altLang="en-US" sz="1500" b="1">
                <a:solidFill>
                  <a:schemeClr val="tx1"/>
                </a:solidFill>
                <a:latin typeface="Times New Roman" panose="02020603050405020304" pitchFamily="18" charset="0"/>
                <a:cs typeface="Times New Roman" panose="02020603050405020304" pitchFamily="18" charset="0"/>
              </a:rPr>
              <a:t>Куманово</a:t>
            </a:r>
          </a:p>
        </p:txBody>
      </p:sp>
      <p:sp>
        <p:nvSpPr>
          <p:cNvPr id="36878" name="TextBox 4"/>
          <p:cNvSpPr txBox="1">
            <a:spLocks noChangeArrowheads="1"/>
          </p:cNvSpPr>
          <p:nvPr/>
        </p:nvSpPr>
        <p:spPr bwMode="auto">
          <a:xfrm>
            <a:off x="3579813" y="2143125"/>
            <a:ext cx="13493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r>
              <a:rPr lang="en-US" altLang="en-US" sz="1500" b="1">
                <a:solidFill>
                  <a:schemeClr val="tx1"/>
                </a:solidFill>
                <a:latin typeface="Times New Roman" panose="02020603050405020304" pitchFamily="18" charset="0"/>
                <a:cs typeface="Times New Roman" panose="02020603050405020304" pitchFamily="18" charset="0"/>
              </a:rPr>
              <a:t>ТК 25 682-1-2</a:t>
            </a:r>
          </a:p>
          <a:p>
            <a:pPr eaLnBrk="1" hangingPunct="1"/>
            <a:r>
              <a:rPr lang="en-US" altLang="en-US" sz="1500" b="1">
                <a:solidFill>
                  <a:schemeClr val="tx1"/>
                </a:solidFill>
                <a:latin typeface="Times New Roman" panose="02020603050405020304" pitchFamily="18" charset="0"/>
                <a:cs typeface="Times New Roman" panose="02020603050405020304" pitchFamily="18" charset="0"/>
              </a:rPr>
              <a:t>Куманово</a:t>
            </a:r>
          </a:p>
        </p:txBody>
      </p:sp>
      <p:sp>
        <p:nvSpPr>
          <p:cNvPr id="36879" name="TextBox 4"/>
          <p:cNvSpPr txBox="1">
            <a:spLocks noChangeArrowheads="1"/>
          </p:cNvSpPr>
          <p:nvPr/>
        </p:nvSpPr>
        <p:spPr bwMode="auto">
          <a:xfrm>
            <a:off x="2365375" y="2143125"/>
            <a:ext cx="13493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r>
              <a:rPr lang="en-US" altLang="en-US" sz="1500" b="1">
                <a:solidFill>
                  <a:schemeClr val="tx1"/>
                </a:solidFill>
                <a:latin typeface="Times New Roman" panose="02020603050405020304" pitchFamily="18" charset="0"/>
                <a:cs typeface="Times New Roman" panose="02020603050405020304" pitchFamily="18" charset="0"/>
              </a:rPr>
              <a:t>ТК 25 682-1-1</a:t>
            </a:r>
          </a:p>
          <a:p>
            <a:pPr eaLnBrk="1" hangingPunct="1"/>
            <a:r>
              <a:rPr lang="en-US" altLang="en-US" sz="1500" b="1">
                <a:solidFill>
                  <a:schemeClr val="tx1"/>
                </a:solidFill>
                <a:latin typeface="Times New Roman" panose="02020603050405020304" pitchFamily="18" charset="0"/>
                <a:cs typeface="Times New Roman" panose="02020603050405020304" pitchFamily="18" charset="0"/>
              </a:rPr>
              <a:t>Куманово</a:t>
            </a:r>
          </a:p>
        </p:txBody>
      </p:sp>
      <p:sp>
        <p:nvSpPr>
          <p:cNvPr id="36880" name="TextBox 4"/>
          <p:cNvSpPr txBox="1">
            <a:spLocks noChangeArrowheads="1"/>
          </p:cNvSpPr>
          <p:nvPr/>
        </p:nvSpPr>
        <p:spPr bwMode="auto">
          <a:xfrm>
            <a:off x="5921375" y="3500438"/>
            <a:ext cx="13493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r>
              <a:rPr lang="en-US" altLang="en-US" sz="1500" b="1">
                <a:solidFill>
                  <a:schemeClr val="tx1"/>
                </a:solidFill>
                <a:latin typeface="Times New Roman" panose="02020603050405020304" pitchFamily="18" charset="0"/>
                <a:cs typeface="Times New Roman" panose="02020603050405020304" pitchFamily="18" charset="0"/>
              </a:rPr>
              <a:t>ТК 25 682-2-4</a:t>
            </a:r>
          </a:p>
          <a:p>
            <a:pPr eaLnBrk="1" hangingPunct="1"/>
            <a:r>
              <a:rPr lang="en-US" altLang="en-US" sz="1500" b="1">
                <a:solidFill>
                  <a:schemeClr val="tx1"/>
                </a:solidFill>
                <a:latin typeface="Times New Roman" panose="02020603050405020304" pitchFamily="18" charset="0"/>
                <a:cs typeface="Times New Roman" panose="02020603050405020304" pitchFamily="18" charset="0"/>
              </a:rPr>
              <a:t>Куманово</a:t>
            </a:r>
          </a:p>
        </p:txBody>
      </p:sp>
      <p:sp>
        <p:nvSpPr>
          <p:cNvPr id="36881" name="TextBox 4"/>
          <p:cNvSpPr txBox="1">
            <a:spLocks noChangeArrowheads="1"/>
          </p:cNvSpPr>
          <p:nvPr/>
        </p:nvSpPr>
        <p:spPr bwMode="auto">
          <a:xfrm>
            <a:off x="4722813" y="3500438"/>
            <a:ext cx="13493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r>
              <a:rPr lang="en-US" altLang="en-US" sz="1500" b="1">
                <a:solidFill>
                  <a:schemeClr val="tx1"/>
                </a:solidFill>
                <a:latin typeface="Times New Roman" panose="02020603050405020304" pitchFamily="18" charset="0"/>
                <a:cs typeface="Times New Roman" panose="02020603050405020304" pitchFamily="18" charset="0"/>
              </a:rPr>
              <a:t>ТК 25 682-2-3</a:t>
            </a:r>
          </a:p>
          <a:p>
            <a:pPr eaLnBrk="1" hangingPunct="1"/>
            <a:r>
              <a:rPr lang="en-US" altLang="en-US" sz="1500" b="1">
                <a:solidFill>
                  <a:schemeClr val="tx1"/>
                </a:solidFill>
                <a:latin typeface="Times New Roman" panose="02020603050405020304" pitchFamily="18" charset="0"/>
                <a:cs typeface="Times New Roman" panose="02020603050405020304" pitchFamily="18" charset="0"/>
              </a:rPr>
              <a:t>Куманово</a:t>
            </a:r>
          </a:p>
        </p:txBody>
      </p:sp>
      <p:sp>
        <p:nvSpPr>
          <p:cNvPr id="36882" name="TextBox 4"/>
          <p:cNvSpPr txBox="1">
            <a:spLocks noChangeArrowheads="1"/>
          </p:cNvSpPr>
          <p:nvPr/>
        </p:nvSpPr>
        <p:spPr bwMode="auto">
          <a:xfrm>
            <a:off x="5929313" y="2143125"/>
            <a:ext cx="13493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r>
              <a:rPr lang="en-US" altLang="en-US" sz="1500" b="1">
                <a:solidFill>
                  <a:schemeClr val="tx1"/>
                </a:solidFill>
                <a:latin typeface="Times New Roman" panose="02020603050405020304" pitchFamily="18" charset="0"/>
                <a:cs typeface="Times New Roman" panose="02020603050405020304" pitchFamily="18" charset="0"/>
              </a:rPr>
              <a:t>ТК 25 682-2-2</a:t>
            </a:r>
          </a:p>
          <a:p>
            <a:pPr eaLnBrk="1" hangingPunct="1"/>
            <a:r>
              <a:rPr lang="en-US" altLang="en-US" sz="1500" b="1">
                <a:solidFill>
                  <a:schemeClr val="tx1"/>
                </a:solidFill>
                <a:latin typeface="Times New Roman" panose="02020603050405020304" pitchFamily="18" charset="0"/>
                <a:cs typeface="Times New Roman" panose="02020603050405020304" pitchFamily="18" charset="0"/>
              </a:rPr>
              <a:t>Куманово</a:t>
            </a:r>
          </a:p>
        </p:txBody>
      </p:sp>
      <p:sp>
        <p:nvSpPr>
          <p:cNvPr id="36883" name="TextBox 4"/>
          <p:cNvSpPr txBox="1">
            <a:spLocks noChangeArrowheads="1"/>
          </p:cNvSpPr>
          <p:nvPr/>
        </p:nvSpPr>
        <p:spPr bwMode="auto">
          <a:xfrm>
            <a:off x="4714875" y="2143125"/>
            <a:ext cx="13493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r>
              <a:rPr lang="en-US" altLang="en-US" sz="1500" b="1">
                <a:solidFill>
                  <a:schemeClr val="tx1"/>
                </a:solidFill>
                <a:latin typeface="Times New Roman" panose="02020603050405020304" pitchFamily="18" charset="0"/>
                <a:cs typeface="Times New Roman" panose="02020603050405020304" pitchFamily="18" charset="0"/>
              </a:rPr>
              <a:t>ТК 25 682-2-1</a:t>
            </a:r>
          </a:p>
          <a:p>
            <a:pPr eaLnBrk="1" hangingPunct="1"/>
            <a:r>
              <a:rPr lang="en-US" altLang="en-US" sz="1500" b="1">
                <a:solidFill>
                  <a:schemeClr val="tx1"/>
                </a:solidFill>
                <a:latin typeface="Times New Roman" panose="02020603050405020304" pitchFamily="18" charset="0"/>
                <a:cs typeface="Times New Roman" panose="02020603050405020304" pitchFamily="18" charset="0"/>
              </a:rPr>
              <a:t>Куманово</a:t>
            </a:r>
          </a:p>
        </p:txBody>
      </p:sp>
      <p:sp>
        <p:nvSpPr>
          <p:cNvPr id="36884" name="TextBox 4"/>
          <p:cNvSpPr txBox="1">
            <a:spLocks noChangeArrowheads="1"/>
          </p:cNvSpPr>
          <p:nvPr/>
        </p:nvSpPr>
        <p:spPr bwMode="auto">
          <a:xfrm>
            <a:off x="3571875" y="5000625"/>
            <a:ext cx="13493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r>
              <a:rPr lang="en-US" altLang="en-US" sz="1500" b="1">
                <a:solidFill>
                  <a:schemeClr val="tx1"/>
                </a:solidFill>
                <a:latin typeface="Times New Roman" panose="02020603050405020304" pitchFamily="18" charset="0"/>
                <a:cs typeface="Times New Roman" panose="02020603050405020304" pitchFamily="18" charset="0"/>
              </a:rPr>
              <a:t>ТК 25 682-3-2</a:t>
            </a:r>
          </a:p>
          <a:p>
            <a:pPr eaLnBrk="1" hangingPunct="1"/>
            <a:r>
              <a:rPr lang="en-US" altLang="en-US" sz="1500" b="1">
                <a:solidFill>
                  <a:schemeClr val="tx1"/>
                </a:solidFill>
                <a:latin typeface="Times New Roman" panose="02020603050405020304" pitchFamily="18" charset="0"/>
                <a:cs typeface="Times New Roman" panose="02020603050405020304" pitchFamily="18" charset="0"/>
              </a:rPr>
              <a:t>Куманово</a:t>
            </a:r>
          </a:p>
        </p:txBody>
      </p:sp>
      <p:sp>
        <p:nvSpPr>
          <p:cNvPr id="21" name="Rounded Rectangle 20"/>
          <p:cNvSpPr/>
          <p:nvPr/>
        </p:nvSpPr>
        <p:spPr>
          <a:xfrm>
            <a:off x="142875" y="5929313"/>
            <a:ext cx="2214563" cy="785812"/>
          </a:xfrm>
          <a:prstGeom prst="round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sr-Cyrl-CS" sz="2400" b="1">
                <a:solidFill>
                  <a:srgbClr val="FFFF00"/>
                </a:solidFill>
                <a:effectLst>
                  <a:outerShdw blurRad="38100" dist="38100" dir="2700000" algn="tl">
                    <a:srgbClr val="000000"/>
                  </a:outerShdw>
                </a:effectLst>
                <a:latin typeface="Times New Roman" pitchFamily="18" charset="0"/>
                <a:cs typeface="Times New Roman" pitchFamily="18" charset="0"/>
              </a:rPr>
              <a:t>Југ</a:t>
            </a:r>
            <a:endParaRPr lang="en-US" sz="2400">
              <a:solidFill>
                <a:srgbClr val="FFFFFF"/>
              </a:solidFill>
              <a:latin typeface="Times New Roman" pitchFamily="18" charset="0"/>
              <a:cs typeface="Times New Roman" pitchFamily="18" charset="0"/>
            </a:endParaRPr>
          </a:p>
        </p:txBody>
      </p:sp>
      <p:sp>
        <p:nvSpPr>
          <p:cNvPr id="36886" name="TextBox 8"/>
          <p:cNvSpPr txBox="1">
            <a:spLocks noChangeArrowheads="1"/>
          </p:cNvSpPr>
          <p:nvPr/>
        </p:nvSpPr>
        <p:spPr bwMode="auto">
          <a:xfrm>
            <a:off x="211138" y="2636838"/>
            <a:ext cx="20034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r>
              <a:rPr lang="en-US" altLang="en-US" sz="3200" b="1">
                <a:solidFill>
                  <a:srgbClr val="FF0000"/>
                </a:solidFill>
                <a:latin typeface="Times New Roman" panose="02020603050405020304" pitchFamily="18" charset="0"/>
                <a:cs typeface="Times New Roman" panose="02020603050405020304" pitchFamily="18" charset="0"/>
              </a:rPr>
              <a:t>област</a:t>
            </a:r>
          </a:p>
          <a:p>
            <a:pPr eaLnBrk="1" hangingPunct="1"/>
            <a:r>
              <a:rPr lang="en-US" altLang="en-US" sz="3200" b="1">
                <a:solidFill>
                  <a:srgbClr val="FF0000"/>
                </a:solidFill>
                <a:latin typeface="Times New Roman" panose="02020603050405020304" pitchFamily="18" charset="0"/>
                <a:cs typeface="Times New Roman" panose="02020603050405020304" pitchFamily="18" charset="0"/>
              </a:rPr>
              <a:t>КОМЕТА</a:t>
            </a:r>
          </a:p>
        </p:txBody>
      </p:sp>
      <p:sp>
        <p:nvSpPr>
          <p:cNvPr id="23" name="Rounded Rectangle 22"/>
          <p:cNvSpPr/>
          <p:nvPr/>
        </p:nvSpPr>
        <p:spPr>
          <a:xfrm>
            <a:off x="5143500" y="4071938"/>
            <a:ext cx="3814763" cy="1484312"/>
          </a:xfrm>
          <a:prstGeom prst="roundRect">
            <a:avLst>
              <a:gd name="adj" fmla="val 11867"/>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a:solidFill>
                  <a:srgbClr val="FFFF00"/>
                </a:solidFill>
                <a:effectLst>
                  <a:outerShdw blurRad="38100" dist="38100" dir="2700000" algn="tl">
                    <a:srgbClr val="000000"/>
                  </a:outerShdw>
                </a:effectLst>
                <a:latin typeface="Times New Roman" pitchFamily="18" charset="0"/>
                <a:cs typeface="Times New Roman" pitchFamily="18" charset="0"/>
              </a:rPr>
              <a:t>ТК (УТМ коорд. мрежа) које покрива</a:t>
            </a:r>
          </a:p>
          <a:p>
            <a:pPr algn="ctr" eaLnBrk="1" hangingPunct="1">
              <a:defRPr/>
            </a:pPr>
            <a:r>
              <a:rPr lang="en-US" sz="2400" b="1">
                <a:solidFill>
                  <a:srgbClr val="FFFF00"/>
                </a:solidFill>
                <a:effectLst>
                  <a:outerShdw blurRad="38100" dist="38100" dir="2700000" algn="tl">
                    <a:srgbClr val="000000"/>
                  </a:outerShdw>
                </a:effectLst>
                <a:latin typeface="Times New Roman" pitchFamily="18" charset="0"/>
                <a:cs typeface="Times New Roman" pitchFamily="18" charset="0"/>
              </a:rPr>
              <a:t>терен у JCATS-у</a:t>
            </a:r>
            <a:endParaRPr lang="en-US" sz="2400">
              <a:solidFill>
                <a:srgbClr val="FFFFFF"/>
              </a:solidFill>
              <a:effectLst>
                <a:outerShdw blurRad="38100" dist="38100" dir="2700000" algn="tl">
                  <a:srgbClr val="000000"/>
                </a:outerShdw>
              </a:effectLst>
              <a:latin typeface="Times New Roman" pitchFamily="18" charset="0"/>
              <a:cs typeface="Times New Roman" pitchFamily="18" charset="0"/>
            </a:endParaRPr>
          </a:p>
        </p:txBody>
      </p:sp>
      <p:sp>
        <p:nvSpPr>
          <p:cNvPr id="25" name="Rounded Rectangle 24"/>
          <p:cNvSpPr/>
          <p:nvPr/>
        </p:nvSpPr>
        <p:spPr>
          <a:xfrm>
            <a:off x="71438" y="142875"/>
            <a:ext cx="2214562" cy="785813"/>
          </a:xfrm>
          <a:prstGeom prst="round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sr-Cyrl-CS" sz="2400" b="1">
                <a:solidFill>
                  <a:srgbClr val="FFFF00"/>
                </a:solidFill>
                <a:effectLst>
                  <a:outerShdw blurRad="38100" dist="38100" dir="2700000" algn="tl">
                    <a:srgbClr val="000000"/>
                  </a:outerShdw>
                </a:effectLst>
                <a:latin typeface="Times New Roman" pitchFamily="18" charset="0"/>
                <a:cs typeface="Times New Roman" pitchFamily="18" charset="0"/>
              </a:rPr>
              <a:t>Терен</a:t>
            </a:r>
            <a:endParaRPr lang="en-US" sz="2400">
              <a:solidFill>
                <a:srgbClr val="FFFF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ChangeArrowheads="1"/>
          </p:cNvSpPr>
          <p:nvPr/>
        </p:nvSpPr>
        <p:spPr bwMode="auto">
          <a:xfrm>
            <a:off x="152400" y="1752600"/>
            <a:ext cx="1905000" cy="2514600"/>
          </a:xfrm>
          <a:prstGeom prst="rect">
            <a:avLst/>
          </a:prstGeom>
          <a:solidFill>
            <a:schemeClr val="bg1"/>
          </a:solidFill>
          <a:ln w="57150">
            <a:solidFill>
              <a:schemeClr val="tx1"/>
            </a:solidFill>
            <a:miter lim="800000"/>
            <a:headEnd/>
            <a:tailEnd/>
          </a:ln>
        </p:spPr>
        <p:txBody>
          <a:bodyPr wrap="none" anchor="ct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8915" name="Rectangle 4"/>
          <p:cNvSpPr>
            <a:spLocks noChangeArrowheads="1"/>
          </p:cNvSpPr>
          <p:nvPr/>
        </p:nvSpPr>
        <p:spPr bwMode="auto">
          <a:xfrm>
            <a:off x="228600" y="4352925"/>
            <a:ext cx="1828800" cy="228600"/>
          </a:xfrm>
          <a:prstGeom prst="rect">
            <a:avLst/>
          </a:prstGeom>
          <a:solidFill>
            <a:schemeClr val="bg1"/>
          </a:solidFill>
          <a:ln w="9525">
            <a:solidFill>
              <a:schemeClr val="tx1"/>
            </a:solidFill>
            <a:miter lim="800000"/>
            <a:headEnd/>
            <a:tailEnd/>
          </a:ln>
        </p:spPr>
        <p:txBody>
          <a:bodyPr wrap="none" anchor="ct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algn="ctr" eaLnBrk="1" hangingPunct="1"/>
            <a:r>
              <a:rPr lang="sr-Cyrl-CS" altLang="en-US" b="1">
                <a:solidFill>
                  <a:schemeClr val="tx1"/>
                </a:solidFill>
                <a:latin typeface="Times New Roman" panose="02020603050405020304" pitchFamily="18" charset="0"/>
              </a:rPr>
              <a:t>рачунач Мирко</a:t>
            </a:r>
            <a:endParaRPr lang="en-US" altLang="en-US" b="1">
              <a:solidFill>
                <a:schemeClr val="tx1"/>
              </a:solidFill>
              <a:latin typeface="Times New Roman" panose="02020603050405020304" pitchFamily="18" charset="0"/>
            </a:endParaRPr>
          </a:p>
        </p:txBody>
      </p:sp>
      <p:sp>
        <p:nvSpPr>
          <p:cNvPr id="38916" name="Rectangle 5"/>
          <p:cNvSpPr>
            <a:spLocks noChangeArrowheads="1"/>
          </p:cNvSpPr>
          <p:nvPr/>
        </p:nvSpPr>
        <p:spPr bwMode="auto">
          <a:xfrm>
            <a:off x="2305050" y="4352925"/>
            <a:ext cx="1828800" cy="228600"/>
          </a:xfrm>
          <a:prstGeom prst="rect">
            <a:avLst/>
          </a:prstGeom>
          <a:solidFill>
            <a:schemeClr val="bg1"/>
          </a:solidFill>
          <a:ln w="9525">
            <a:solidFill>
              <a:schemeClr val="tx1"/>
            </a:solidFill>
            <a:miter lim="800000"/>
            <a:headEnd/>
            <a:tailEnd/>
          </a:ln>
        </p:spPr>
        <p:txBody>
          <a:bodyPr wrap="none" anchor="ct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algn="ctr" eaLnBrk="1" hangingPunct="1"/>
            <a:r>
              <a:rPr lang="sr-Cyrl-CS" altLang="en-US" b="1">
                <a:solidFill>
                  <a:schemeClr val="tx1"/>
                </a:solidFill>
                <a:latin typeface="Times New Roman" panose="02020603050405020304" pitchFamily="18" charset="0"/>
              </a:rPr>
              <a:t>пешадинац Славко</a:t>
            </a:r>
            <a:endParaRPr lang="en-US" altLang="en-US" b="1">
              <a:solidFill>
                <a:schemeClr val="tx1"/>
              </a:solidFill>
              <a:latin typeface="Times New Roman" panose="02020603050405020304" pitchFamily="18" charset="0"/>
            </a:endParaRPr>
          </a:p>
        </p:txBody>
      </p:sp>
      <p:sp>
        <p:nvSpPr>
          <p:cNvPr id="38917" name="Rectangle 6"/>
          <p:cNvSpPr>
            <a:spLocks noChangeArrowheads="1"/>
          </p:cNvSpPr>
          <p:nvPr/>
        </p:nvSpPr>
        <p:spPr bwMode="auto">
          <a:xfrm>
            <a:off x="2219325" y="1752600"/>
            <a:ext cx="1981200" cy="2514600"/>
          </a:xfrm>
          <a:prstGeom prst="rect">
            <a:avLst/>
          </a:prstGeom>
          <a:solidFill>
            <a:schemeClr val="bg1"/>
          </a:solidFill>
          <a:ln w="57150">
            <a:solidFill>
              <a:schemeClr val="tx1"/>
            </a:solidFill>
            <a:miter lim="800000"/>
            <a:headEnd/>
            <a:tailEnd/>
          </a:ln>
        </p:spPr>
        <p:txBody>
          <a:bodyPr wrap="none" anchor="ct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1028" name="Picture 4" descr="http://www.bodyandsoulhope.com/soldier_radio.gif"/>
          <p:cNvPicPr>
            <a:picLocks noChangeAspect="1" noChangeArrowheads="1"/>
          </p:cNvPicPr>
          <p:nvPr/>
        </p:nvPicPr>
        <p:blipFill>
          <a:blip r:embed="rId2">
            <a:duotone>
              <a:prstClr val="black"/>
              <a:schemeClr val="tx2">
                <a:tint val="45000"/>
                <a:satMod val="400000"/>
              </a:schemeClr>
            </a:duotone>
          </a:blip>
          <a:srcRect/>
          <a:stretch>
            <a:fillRect/>
          </a:stretch>
        </p:blipFill>
        <p:spPr bwMode="auto">
          <a:xfrm>
            <a:off x="2743200" y="3429000"/>
            <a:ext cx="609600" cy="628681"/>
          </a:xfrm>
          <a:prstGeom prst="rect">
            <a:avLst/>
          </a:prstGeom>
          <a:noFill/>
        </p:spPr>
      </p:pic>
      <p:sp>
        <p:nvSpPr>
          <p:cNvPr id="38919" name="AutoShape 8"/>
          <p:cNvSpPr>
            <a:spLocks noChangeArrowheads="1"/>
          </p:cNvSpPr>
          <p:nvPr/>
        </p:nvSpPr>
        <p:spPr bwMode="auto">
          <a:xfrm>
            <a:off x="2209800" y="1524000"/>
            <a:ext cx="2133600" cy="1371600"/>
          </a:xfrm>
          <a:prstGeom prst="wedgeEllipseCallout">
            <a:avLst>
              <a:gd name="adj1" fmla="val -10176"/>
              <a:gd name="adj2" fmla="val 91208"/>
            </a:avLst>
          </a:prstGeom>
          <a:solidFill>
            <a:srgbClr val="FFFF00"/>
          </a:solidFill>
          <a:ln w="9525">
            <a:solidFill>
              <a:schemeClr val="tx1"/>
            </a:solidFill>
            <a:miter lim="800000"/>
            <a:headEnd/>
            <a:tailEnd/>
          </a:ln>
        </p:spPr>
        <p:txBody>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algn="ctr" eaLnBrk="1" hangingPunct="1"/>
            <a:r>
              <a:rPr lang="sr-Cyrl-CS" altLang="en-US" sz="1200" b="1">
                <a:solidFill>
                  <a:schemeClr val="tx1"/>
                </a:solidFill>
                <a:latin typeface="Times New Roman" panose="02020603050405020304" pitchFamily="18" charset="0"/>
              </a:rPr>
              <a:t>Мирко, јеси ли сигуран</a:t>
            </a:r>
            <a:r>
              <a:rPr lang="en-US" altLang="en-US" sz="1200" b="1">
                <a:solidFill>
                  <a:schemeClr val="tx1"/>
                </a:solidFill>
                <a:latin typeface="Times New Roman" panose="02020603050405020304" pitchFamily="18" charset="0"/>
              </a:rPr>
              <a:t> </a:t>
            </a:r>
            <a:r>
              <a:rPr lang="sr-Cyrl-CS" altLang="en-US" sz="1200" b="1">
                <a:solidFill>
                  <a:schemeClr val="tx1"/>
                </a:solidFill>
                <a:latin typeface="Times New Roman" panose="02020603050405020304" pitchFamily="18" charset="0"/>
              </a:rPr>
              <a:t>да су координате тачне????? Ја сам тачно код киселог дрвета  !!!!</a:t>
            </a:r>
            <a:endParaRPr lang="en-US" altLang="en-US" sz="1200" b="1">
              <a:solidFill>
                <a:schemeClr val="tx1"/>
              </a:solidFill>
              <a:latin typeface="Times New Roman" panose="02020603050405020304" pitchFamily="18" charset="0"/>
            </a:endParaRPr>
          </a:p>
        </p:txBody>
      </p:sp>
      <p:grpSp>
        <p:nvGrpSpPr>
          <p:cNvPr id="38920" name="Group 9"/>
          <p:cNvGrpSpPr>
            <a:grpSpLocks/>
          </p:cNvGrpSpPr>
          <p:nvPr/>
        </p:nvGrpSpPr>
        <p:grpSpPr bwMode="auto">
          <a:xfrm>
            <a:off x="288925" y="1847850"/>
            <a:ext cx="1768475" cy="2279650"/>
            <a:chOff x="194" y="1152"/>
            <a:chExt cx="1266" cy="1436"/>
          </a:xfrm>
        </p:grpSpPr>
        <p:pic>
          <p:nvPicPr>
            <p:cNvPr id="2" name="Picture 6" descr="http://www.redrivervectors.com/world_war_two_soldier_talking_radio_walkie_talkie_sjpg1651.jpg"/>
            <p:cNvPicPr>
              <a:picLocks noChangeAspect="1" noChangeArrowheads="1"/>
            </p:cNvPicPr>
            <p:nvPr/>
          </p:nvPicPr>
          <p:blipFill>
            <a:blip r:embed="rId3" cstate="print">
              <a:duotone>
                <a:prstClr val="black"/>
                <a:schemeClr val="tx2">
                  <a:tint val="45000"/>
                  <a:satMod val="400000"/>
                </a:schemeClr>
              </a:duotone>
            </a:blip>
            <a:srcRect/>
            <a:stretch>
              <a:fillRect/>
            </a:stretch>
          </p:blipFill>
          <p:spPr bwMode="auto">
            <a:xfrm>
              <a:off x="194" y="1970"/>
              <a:ext cx="529" cy="540"/>
            </a:xfrm>
            <a:prstGeom prst="rect">
              <a:avLst/>
            </a:prstGeom>
            <a:noFill/>
          </p:spPr>
        </p:pic>
        <p:sp>
          <p:nvSpPr>
            <p:cNvPr id="38937" name="AutoShape 13"/>
            <p:cNvSpPr>
              <a:spLocks noChangeArrowheads="1"/>
            </p:cNvSpPr>
            <p:nvPr/>
          </p:nvSpPr>
          <p:spPr bwMode="auto">
            <a:xfrm rot="6447208">
              <a:off x="611" y="2023"/>
              <a:ext cx="341" cy="480"/>
            </a:xfrm>
            <a:prstGeom prst="flowChartMerge">
              <a:avLst/>
            </a:prstGeom>
            <a:solidFill>
              <a:schemeClr val="bg1"/>
            </a:solidFill>
            <a:ln w="9525">
              <a:solidFill>
                <a:schemeClr val="tx1"/>
              </a:solidFill>
              <a:miter lim="800000"/>
              <a:headEnd/>
              <a:tailEnd/>
            </a:ln>
          </p:spPr>
          <p:txBody>
            <a:bodyPr wrap="none" anchor="ct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8938" name="AutoShape 11"/>
            <p:cNvSpPr>
              <a:spLocks noChangeArrowheads="1"/>
            </p:cNvSpPr>
            <p:nvPr/>
          </p:nvSpPr>
          <p:spPr bwMode="auto">
            <a:xfrm>
              <a:off x="205" y="1152"/>
              <a:ext cx="1255" cy="564"/>
            </a:xfrm>
            <a:prstGeom prst="cloudCallout">
              <a:avLst>
                <a:gd name="adj1" fmla="val -14000"/>
                <a:gd name="adj2" fmla="val 9959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algn="ctr" eaLnBrk="1" hangingPunct="1"/>
              <a:r>
                <a:rPr lang="sr-Cyrl-CS" altLang="en-US" sz="1200" b="1">
                  <a:solidFill>
                    <a:schemeClr val="tx1"/>
                  </a:solidFill>
                  <a:latin typeface="Times New Roman" panose="02020603050405020304" pitchFamily="18" charset="0"/>
                </a:rPr>
                <a:t>Мајку му, да ли је </a:t>
              </a:r>
              <a:r>
                <a:rPr lang="en-US" altLang="en-US" sz="1600" b="1">
                  <a:solidFill>
                    <a:schemeClr val="tx1"/>
                  </a:solidFill>
                  <a:latin typeface="Times New Roman" panose="02020603050405020304" pitchFamily="18" charset="0"/>
                </a:rPr>
                <a:t>x</a:t>
              </a:r>
              <a:r>
                <a:rPr lang="en-US" altLang="en-US" sz="1200" b="1">
                  <a:solidFill>
                    <a:schemeClr val="tx1"/>
                  </a:solidFill>
                  <a:latin typeface="Times New Roman" panose="02020603050405020304" pitchFamily="18" charset="0"/>
                </a:rPr>
                <a:t> </a:t>
              </a:r>
              <a:r>
                <a:rPr lang="sr-Cyrl-CS" altLang="en-US" sz="1200" b="1">
                  <a:solidFill>
                    <a:schemeClr val="tx1"/>
                  </a:solidFill>
                  <a:latin typeface="Times New Roman" panose="02020603050405020304" pitchFamily="18" charset="0"/>
                </a:rPr>
                <a:t>или</a:t>
              </a:r>
              <a:r>
                <a:rPr lang="en-US" altLang="en-US" sz="1200" b="1">
                  <a:solidFill>
                    <a:schemeClr val="tx1"/>
                  </a:solidFill>
                  <a:latin typeface="Times New Roman" panose="02020603050405020304" pitchFamily="18" charset="0"/>
                </a:rPr>
                <a:t> </a:t>
              </a:r>
              <a:r>
                <a:rPr lang="en-US" altLang="en-US" sz="1600" b="1">
                  <a:solidFill>
                    <a:schemeClr val="tx1"/>
                  </a:solidFill>
                  <a:latin typeface="Times New Roman" panose="02020603050405020304" pitchFamily="18" charset="0"/>
                </a:rPr>
                <a:t>y</a:t>
              </a:r>
              <a:r>
                <a:rPr lang="sr-Cyrl-CS" altLang="en-US" sz="1200" b="1">
                  <a:solidFill>
                    <a:schemeClr val="tx1"/>
                  </a:solidFill>
                  <a:latin typeface="Times New Roman" panose="02020603050405020304" pitchFamily="18" charset="0"/>
                </a:rPr>
                <a:t> ????</a:t>
              </a:r>
              <a:endParaRPr lang="en-US" altLang="en-US" b="1">
                <a:solidFill>
                  <a:schemeClr val="tx1"/>
                </a:solidFill>
              </a:endParaRPr>
            </a:p>
          </p:txBody>
        </p:sp>
        <p:pic>
          <p:nvPicPr>
            <p:cNvPr id="38939"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75675" flipH="1">
              <a:off x="960" y="2160"/>
              <a:ext cx="384" cy="42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38921" name="Rectangle 14"/>
          <p:cNvSpPr>
            <a:spLocks noChangeArrowheads="1"/>
          </p:cNvSpPr>
          <p:nvPr/>
        </p:nvSpPr>
        <p:spPr bwMode="auto">
          <a:xfrm>
            <a:off x="4371975" y="1752600"/>
            <a:ext cx="2286000" cy="2514600"/>
          </a:xfrm>
          <a:prstGeom prst="rect">
            <a:avLst/>
          </a:prstGeom>
          <a:solidFill>
            <a:schemeClr val="bg1"/>
          </a:solidFill>
          <a:ln w="57150">
            <a:solidFill>
              <a:schemeClr val="tx1"/>
            </a:solidFill>
            <a:miter lim="800000"/>
            <a:headEnd/>
            <a:tailEnd/>
          </a:ln>
        </p:spPr>
        <p:txBody>
          <a:bodyPr wrap="none" anchor="ct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8922" name="AutoShape 15"/>
          <p:cNvSpPr>
            <a:spLocks noChangeArrowheads="1"/>
          </p:cNvSpPr>
          <p:nvPr/>
        </p:nvSpPr>
        <p:spPr bwMode="auto">
          <a:xfrm>
            <a:off x="4343400" y="1828800"/>
            <a:ext cx="1371600" cy="609600"/>
          </a:xfrm>
          <a:prstGeom prst="cloudCallout">
            <a:avLst>
              <a:gd name="adj1" fmla="val -13375"/>
              <a:gd name="adj2" fmla="val 230435"/>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algn="ctr" eaLnBrk="1" hangingPunct="1"/>
            <a:r>
              <a:rPr lang="sr-Cyrl-CS" altLang="en-US" sz="1200" b="1">
                <a:solidFill>
                  <a:schemeClr val="tx1"/>
                </a:solidFill>
                <a:latin typeface="Times New Roman" panose="02020603050405020304" pitchFamily="18" charset="0"/>
              </a:rPr>
              <a:t>Ма нека буде </a:t>
            </a:r>
            <a:r>
              <a:rPr lang="en-US" altLang="en-US" b="1">
                <a:solidFill>
                  <a:schemeClr val="tx1"/>
                </a:solidFill>
                <a:latin typeface="Times New Roman" panose="02020603050405020304" pitchFamily="18" charset="0"/>
              </a:rPr>
              <a:t>x</a:t>
            </a:r>
            <a:r>
              <a:rPr lang="sr-Cyrl-CS" altLang="en-US" sz="1200">
                <a:solidFill>
                  <a:schemeClr val="tx1"/>
                </a:solidFill>
              </a:rPr>
              <a:t>.</a:t>
            </a:r>
            <a:r>
              <a:rPr lang="sr-Cyrl-CS" altLang="en-US" sz="1200" b="1">
                <a:solidFill>
                  <a:schemeClr val="tx1"/>
                </a:solidFill>
                <a:latin typeface="Times New Roman" panose="02020603050405020304" pitchFamily="18" charset="0"/>
              </a:rPr>
              <a:t> </a:t>
            </a:r>
            <a:endParaRPr lang="en-US" altLang="en-US" sz="1200" b="1">
              <a:solidFill>
                <a:schemeClr val="tx1"/>
              </a:solidFill>
              <a:latin typeface="Times New Roman" panose="02020603050405020304" pitchFamily="18" charset="0"/>
            </a:endParaRPr>
          </a:p>
        </p:txBody>
      </p:sp>
      <p:pic>
        <p:nvPicPr>
          <p:cNvPr id="1030" name="Picture 6" descr="http://www.redrivervectors.com/world_war_two_soldier_talking_radio_walkie_talkie_sjpg1651.jpg"/>
          <p:cNvPicPr>
            <a:picLocks noChangeAspect="1" noChangeArrowheads="1"/>
          </p:cNvPicPr>
          <p:nvPr/>
        </p:nvPicPr>
        <p:blipFill>
          <a:blip r:embed="rId5" cstate="print">
            <a:duotone>
              <a:prstClr val="black"/>
              <a:schemeClr val="tx2">
                <a:tint val="45000"/>
                <a:satMod val="400000"/>
              </a:schemeClr>
            </a:duotone>
          </a:blip>
          <a:srcRect/>
          <a:stretch>
            <a:fillRect/>
          </a:stretch>
        </p:blipFill>
        <p:spPr bwMode="auto">
          <a:xfrm>
            <a:off x="4422519" y="3355719"/>
            <a:ext cx="840811" cy="857789"/>
          </a:xfrm>
          <a:prstGeom prst="rect">
            <a:avLst/>
          </a:prstGeom>
          <a:noFill/>
        </p:spPr>
      </p:pic>
      <p:sp>
        <p:nvSpPr>
          <p:cNvPr id="38924" name="AutoShape 17"/>
          <p:cNvSpPr>
            <a:spLocks noChangeArrowheads="1"/>
          </p:cNvSpPr>
          <p:nvPr/>
        </p:nvSpPr>
        <p:spPr bwMode="auto">
          <a:xfrm>
            <a:off x="5257800" y="2209800"/>
            <a:ext cx="1524000" cy="685800"/>
          </a:xfrm>
          <a:prstGeom prst="wedgeEllipseCallout">
            <a:avLst>
              <a:gd name="adj1" fmla="val -58620"/>
              <a:gd name="adj2" fmla="val 110560"/>
            </a:avLst>
          </a:prstGeom>
          <a:solidFill>
            <a:srgbClr val="FFFF00"/>
          </a:solidFill>
          <a:ln w="9525">
            <a:solidFill>
              <a:schemeClr val="tx1"/>
            </a:solidFill>
            <a:miter lim="800000"/>
            <a:headEnd/>
            <a:tailEnd/>
          </a:ln>
        </p:spPr>
        <p:txBody>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algn="ctr" eaLnBrk="1" hangingPunct="1"/>
            <a:r>
              <a:rPr lang="sr-Cyrl-CS" altLang="en-US" sz="1100" b="1">
                <a:solidFill>
                  <a:schemeClr val="tx1"/>
                </a:solidFill>
                <a:latin typeface="Times New Roman" panose="02020603050405020304" pitchFamily="18" charset="0"/>
              </a:rPr>
              <a:t>Ма 100% су</a:t>
            </a:r>
          </a:p>
          <a:p>
            <a:pPr algn="ctr" eaLnBrk="1" hangingPunct="1"/>
            <a:r>
              <a:rPr lang="sr-Cyrl-CS" altLang="en-US" sz="1100" b="1">
                <a:solidFill>
                  <a:schemeClr val="tx1"/>
                </a:solidFill>
                <a:latin typeface="Times New Roman" panose="02020603050405020304" pitchFamily="18" charset="0"/>
              </a:rPr>
              <a:t>тачне</a:t>
            </a:r>
            <a:r>
              <a:rPr lang="en-US" altLang="en-US" sz="1100" b="1">
                <a:solidFill>
                  <a:schemeClr val="tx1"/>
                </a:solidFill>
                <a:latin typeface="Times New Roman" panose="02020603050405020304" pitchFamily="18" charset="0"/>
              </a:rPr>
              <a:t> </a:t>
            </a:r>
            <a:r>
              <a:rPr lang="sr-Cyrl-CS" altLang="en-US" sz="1100" b="1">
                <a:solidFill>
                  <a:schemeClr val="tx1"/>
                </a:solidFill>
                <a:latin typeface="Times New Roman" panose="02020603050405020304" pitchFamily="18" charset="0"/>
              </a:rPr>
              <a:t>ништа не брини</a:t>
            </a:r>
            <a:r>
              <a:rPr lang="sr-Cyrl-CS" altLang="en-US" sz="1200" b="1">
                <a:solidFill>
                  <a:schemeClr val="tx1"/>
                </a:solidFill>
                <a:latin typeface="Times New Roman" panose="02020603050405020304" pitchFamily="18" charset="0"/>
              </a:rPr>
              <a:t>. </a:t>
            </a:r>
            <a:endParaRPr lang="en-US" altLang="en-US" sz="1200" b="1">
              <a:solidFill>
                <a:schemeClr val="tx1"/>
              </a:solidFill>
              <a:latin typeface="Times New Roman" panose="02020603050405020304" pitchFamily="18" charset="0"/>
            </a:endParaRPr>
          </a:p>
        </p:txBody>
      </p:sp>
      <p:pic>
        <p:nvPicPr>
          <p:cNvPr id="38925"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75675" flipH="1">
            <a:off x="5715000" y="3352800"/>
            <a:ext cx="609600" cy="6794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8926" name="Freeform 19"/>
          <p:cNvSpPr>
            <a:spLocks/>
          </p:cNvSpPr>
          <p:nvPr/>
        </p:nvSpPr>
        <p:spPr bwMode="auto">
          <a:xfrm>
            <a:off x="5257800" y="3276600"/>
            <a:ext cx="1320800" cy="977900"/>
          </a:xfrm>
          <a:custGeom>
            <a:avLst/>
            <a:gdLst>
              <a:gd name="T0" fmla="*/ 2147483646 w 832"/>
              <a:gd name="T1" fmla="*/ 2147483646 h 616"/>
              <a:gd name="T2" fmla="*/ 2147483646 w 832"/>
              <a:gd name="T3" fmla="*/ 2147483646 h 616"/>
              <a:gd name="T4" fmla="*/ 2147483646 w 832"/>
              <a:gd name="T5" fmla="*/ 2147483646 h 616"/>
              <a:gd name="T6" fmla="*/ 2147483646 w 832"/>
              <a:gd name="T7" fmla="*/ 2147483646 h 616"/>
              <a:gd name="T8" fmla="*/ 2147483646 w 832"/>
              <a:gd name="T9" fmla="*/ 2147483646 h 616"/>
              <a:gd name="T10" fmla="*/ 2147483646 w 832"/>
              <a:gd name="T11" fmla="*/ 2147483646 h 616"/>
              <a:gd name="T12" fmla="*/ 2147483646 w 832"/>
              <a:gd name="T13" fmla="*/ 2147483646 h 616"/>
              <a:gd name="T14" fmla="*/ 2147483646 w 832"/>
              <a:gd name="T15" fmla="*/ 2147483646 h 616"/>
              <a:gd name="T16" fmla="*/ 2147483646 w 832"/>
              <a:gd name="T17" fmla="*/ 2147483646 h 616"/>
              <a:gd name="T18" fmla="*/ 2147483646 w 832"/>
              <a:gd name="T19" fmla="*/ 2147483646 h 616"/>
              <a:gd name="T20" fmla="*/ 2147483646 w 832"/>
              <a:gd name="T21" fmla="*/ 2147483646 h 616"/>
              <a:gd name="T22" fmla="*/ 2147483646 w 832"/>
              <a:gd name="T23" fmla="*/ 2147483646 h 616"/>
              <a:gd name="T24" fmla="*/ 2147483646 w 832"/>
              <a:gd name="T25" fmla="*/ 2147483646 h 616"/>
              <a:gd name="T26" fmla="*/ 2147483646 w 832"/>
              <a:gd name="T27" fmla="*/ 2147483646 h 616"/>
              <a:gd name="T28" fmla="*/ 2147483646 w 832"/>
              <a:gd name="T29" fmla="*/ 2147483646 h 616"/>
              <a:gd name="T30" fmla="*/ 2147483646 w 832"/>
              <a:gd name="T31" fmla="*/ 2147483646 h 616"/>
              <a:gd name="T32" fmla="*/ 2147483646 w 832"/>
              <a:gd name="T33" fmla="*/ 2147483646 h 616"/>
              <a:gd name="T34" fmla="*/ 2147483646 w 832"/>
              <a:gd name="T35" fmla="*/ 2147483646 h 616"/>
              <a:gd name="T36" fmla="*/ 2147483646 w 832"/>
              <a:gd name="T37" fmla="*/ 2147483646 h 616"/>
              <a:gd name="T38" fmla="*/ 2147483646 w 832"/>
              <a:gd name="T39" fmla="*/ 2147483646 h 616"/>
              <a:gd name="T40" fmla="*/ 2147483646 w 832"/>
              <a:gd name="T41" fmla="*/ 2147483646 h 616"/>
              <a:gd name="T42" fmla="*/ 2147483646 w 832"/>
              <a:gd name="T43" fmla="*/ 2147483646 h 616"/>
              <a:gd name="T44" fmla="*/ 2147483646 w 832"/>
              <a:gd name="T45" fmla="*/ 2147483646 h 616"/>
              <a:gd name="T46" fmla="*/ 2147483646 w 832"/>
              <a:gd name="T47" fmla="*/ 2147483646 h 6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32"/>
              <a:gd name="T73" fmla="*/ 0 h 616"/>
              <a:gd name="T74" fmla="*/ 832 w 832"/>
              <a:gd name="T75" fmla="*/ 616 h 61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32" h="616">
                <a:moveTo>
                  <a:pt x="104" y="168"/>
                </a:moveTo>
                <a:cubicBezTo>
                  <a:pt x="184" y="184"/>
                  <a:pt x="264" y="200"/>
                  <a:pt x="296" y="264"/>
                </a:cubicBezTo>
                <a:cubicBezTo>
                  <a:pt x="328" y="328"/>
                  <a:pt x="304" y="528"/>
                  <a:pt x="296" y="552"/>
                </a:cubicBezTo>
                <a:cubicBezTo>
                  <a:pt x="288" y="576"/>
                  <a:pt x="208" y="448"/>
                  <a:pt x="248" y="408"/>
                </a:cubicBezTo>
                <a:cubicBezTo>
                  <a:pt x="288" y="368"/>
                  <a:pt x="440" y="328"/>
                  <a:pt x="536" y="312"/>
                </a:cubicBezTo>
                <a:cubicBezTo>
                  <a:pt x="632" y="296"/>
                  <a:pt x="832" y="344"/>
                  <a:pt x="824" y="312"/>
                </a:cubicBezTo>
                <a:cubicBezTo>
                  <a:pt x="816" y="280"/>
                  <a:pt x="560" y="120"/>
                  <a:pt x="488" y="120"/>
                </a:cubicBezTo>
                <a:cubicBezTo>
                  <a:pt x="416" y="120"/>
                  <a:pt x="376" y="240"/>
                  <a:pt x="392" y="312"/>
                </a:cubicBezTo>
                <a:cubicBezTo>
                  <a:pt x="408" y="384"/>
                  <a:pt x="600" y="552"/>
                  <a:pt x="584" y="552"/>
                </a:cubicBezTo>
                <a:cubicBezTo>
                  <a:pt x="568" y="552"/>
                  <a:pt x="376" y="352"/>
                  <a:pt x="296" y="312"/>
                </a:cubicBezTo>
                <a:cubicBezTo>
                  <a:pt x="216" y="272"/>
                  <a:pt x="96" y="288"/>
                  <a:pt x="104" y="312"/>
                </a:cubicBezTo>
                <a:cubicBezTo>
                  <a:pt x="112" y="336"/>
                  <a:pt x="352" y="424"/>
                  <a:pt x="344" y="456"/>
                </a:cubicBezTo>
                <a:cubicBezTo>
                  <a:pt x="336" y="488"/>
                  <a:pt x="0" y="528"/>
                  <a:pt x="56" y="504"/>
                </a:cubicBezTo>
                <a:cubicBezTo>
                  <a:pt x="112" y="480"/>
                  <a:pt x="632" y="376"/>
                  <a:pt x="680" y="312"/>
                </a:cubicBezTo>
                <a:cubicBezTo>
                  <a:pt x="728" y="248"/>
                  <a:pt x="424" y="144"/>
                  <a:pt x="344" y="120"/>
                </a:cubicBezTo>
                <a:cubicBezTo>
                  <a:pt x="264" y="96"/>
                  <a:pt x="144" y="88"/>
                  <a:pt x="200" y="168"/>
                </a:cubicBezTo>
                <a:cubicBezTo>
                  <a:pt x="256" y="248"/>
                  <a:pt x="632" y="584"/>
                  <a:pt x="680" y="600"/>
                </a:cubicBezTo>
                <a:cubicBezTo>
                  <a:pt x="728" y="616"/>
                  <a:pt x="488" y="360"/>
                  <a:pt x="488" y="264"/>
                </a:cubicBezTo>
                <a:cubicBezTo>
                  <a:pt x="488" y="168"/>
                  <a:pt x="688" y="48"/>
                  <a:pt x="680" y="24"/>
                </a:cubicBezTo>
                <a:cubicBezTo>
                  <a:pt x="672" y="0"/>
                  <a:pt x="504" y="56"/>
                  <a:pt x="440" y="120"/>
                </a:cubicBezTo>
                <a:cubicBezTo>
                  <a:pt x="376" y="184"/>
                  <a:pt x="344" y="392"/>
                  <a:pt x="296" y="408"/>
                </a:cubicBezTo>
                <a:cubicBezTo>
                  <a:pt x="248" y="424"/>
                  <a:pt x="184" y="264"/>
                  <a:pt x="152" y="216"/>
                </a:cubicBezTo>
                <a:cubicBezTo>
                  <a:pt x="120" y="168"/>
                  <a:pt x="24" y="88"/>
                  <a:pt x="104" y="120"/>
                </a:cubicBezTo>
                <a:cubicBezTo>
                  <a:pt x="184" y="152"/>
                  <a:pt x="544" y="360"/>
                  <a:pt x="632" y="408"/>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27" name="Rectangle 20"/>
          <p:cNvSpPr>
            <a:spLocks noChangeArrowheads="1"/>
          </p:cNvSpPr>
          <p:nvPr/>
        </p:nvSpPr>
        <p:spPr bwMode="auto">
          <a:xfrm>
            <a:off x="4572000" y="4352925"/>
            <a:ext cx="1828800" cy="228600"/>
          </a:xfrm>
          <a:prstGeom prst="rect">
            <a:avLst/>
          </a:prstGeom>
          <a:solidFill>
            <a:schemeClr val="bg1"/>
          </a:solidFill>
          <a:ln w="9525">
            <a:solidFill>
              <a:schemeClr val="tx1"/>
            </a:solidFill>
            <a:miter lim="800000"/>
            <a:headEnd/>
            <a:tailEnd/>
          </a:ln>
        </p:spPr>
        <p:txBody>
          <a:bodyPr wrap="none" anchor="ct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algn="ctr" eaLnBrk="1" hangingPunct="1"/>
            <a:r>
              <a:rPr lang="sr-Cyrl-CS" altLang="en-US" b="1">
                <a:solidFill>
                  <a:schemeClr val="tx1"/>
                </a:solidFill>
                <a:latin typeface="Times New Roman" panose="02020603050405020304" pitchFamily="18" charset="0"/>
              </a:rPr>
              <a:t>рачунач Мирко</a:t>
            </a:r>
            <a:endParaRPr lang="en-US" altLang="en-US" b="1">
              <a:solidFill>
                <a:schemeClr val="tx1"/>
              </a:solidFill>
              <a:latin typeface="Times New Roman" panose="02020603050405020304" pitchFamily="18" charset="0"/>
            </a:endParaRPr>
          </a:p>
        </p:txBody>
      </p:sp>
      <p:sp>
        <p:nvSpPr>
          <p:cNvPr id="38928" name="Rectangle 21"/>
          <p:cNvSpPr>
            <a:spLocks noChangeArrowheads="1"/>
          </p:cNvSpPr>
          <p:nvPr/>
        </p:nvSpPr>
        <p:spPr bwMode="auto">
          <a:xfrm>
            <a:off x="6858000" y="1752600"/>
            <a:ext cx="1981200" cy="2514600"/>
          </a:xfrm>
          <a:prstGeom prst="rect">
            <a:avLst/>
          </a:prstGeom>
          <a:solidFill>
            <a:schemeClr val="bg1"/>
          </a:solidFill>
          <a:ln w="57150">
            <a:solidFill>
              <a:schemeClr val="tx1"/>
            </a:solidFill>
            <a:miter lim="800000"/>
            <a:headEnd/>
            <a:tailEnd/>
          </a:ln>
        </p:spPr>
        <p:txBody>
          <a:bodyPr wrap="none" anchor="ct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8929" name="Rectangle 22"/>
          <p:cNvSpPr>
            <a:spLocks noChangeArrowheads="1"/>
          </p:cNvSpPr>
          <p:nvPr/>
        </p:nvSpPr>
        <p:spPr bwMode="auto">
          <a:xfrm>
            <a:off x="6934200" y="4343400"/>
            <a:ext cx="1828800" cy="228600"/>
          </a:xfrm>
          <a:prstGeom prst="rect">
            <a:avLst/>
          </a:prstGeom>
          <a:solidFill>
            <a:schemeClr val="bg1"/>
          </a:solidFill>
          <a:ln w="9525">
            <a:solidFill>
              <a:schemeClr val="tx1"/>
            </a:solidFill>
            <a:miter lim="800000"/>
            <a:headEnd/>
            <a:tailEnd/>
          </a:ln>
        </p:spPr>
        <p:txBody>
          <a:bodyPr wrap="none" anchor="ct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algn="ctr" eaLnBrk="1" hangingPunct="1"/>
            <a:r>
              <a:rPr lang="sr-Cyrl-CS" altLang="en-US" b="1">
                <a:solidFill>
                  <a:schemeClr val="tx1"/>
                </a:solidFill>
                <a:latin typeface="Times New Roman" panose="02020603050405020304" pitchFamily="18" charset="0"/>
              </a:rPr>
              <a:t>ИЗВИНИ Славко.</a:t>
            </a:r>
            <a:endParaRPr lang="en-US" altLang="en-US" b="1">
              <a:solidFill>
                <a:schemeClr val="tx1"/>
              </a:solidFill>
              <a:latin typeface="Times New Roman" panose="02020603050405020304" pitchFamily="18" charset="0"/>
            </a:endParaRPr>
          </a:p>
        </p:txBody>
      </p:sp>
      <p:pic>
        <p:nvPicPr>
          <p:cNvPr id="38930" name="Picture 2" descr="http://prospect.rsc.org/blogs/cw/wp-content/uploads/2010/10/explosion.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50075" y="1828800"/>
            <a:ext cx="18129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1" name="Picture 2" descr="http://www.galicica.org.mk/Mak/Strani/Naslovna/Sliki/Drvce.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2514600"/>
            <a:ext cx="914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2" name="Picture 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57425" y="3962400"/>
            <a:ext cx="1905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3" name="Picture 2" descr="http://www.galicica.org.mk/Mak/Strani/Naslovna/Sliki/Drvce.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2514600"/>
            <a:ext cx="914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ounded Rectangle 26"/>
          <p:cNvSpPr/>
          <p:nvPr/>
        </p:nvSpPr>
        <p:spPr>
          <a:xfrm>
            <a:off x="5214938" y="428625"/>
            <a:ext cx="3857625" cy="785813"/>
          </a:xfrm>
          <a:prstGeom prst="round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sr-Cyrl-CS" sz="2400" b="1">
                <a:solidFill>
                  <a:srgbClr val="FFFF00"/>
                </a:solidFill>
                <a:latin typeface="Times New Roman" pitchFamily="18" charset="0"/>
                <a:cs typeface="Times New Roman" pitchFamily="18" charset="0"/>
              </a:rPr>
              <a:t>УТМ</a:t>
            </a:r>
          </a:p>
          <a:p>
            <a:pPr algn="ctr" eaLnBrk="1" hangingPunct="1">
              <a:defRPr/>
            </a:pPr>
            <a:r>
              <a:rPr lang="sr-Cyrl-CS" sz="2400" b="1">
                <a:solidFill>
                  <a:srgbClr val="FFFF00"/>
                </a:solidFill>
                <a:latin typeface="Times New Roman" pitchFamily="18" charset="0"/>
                <a:cs typeface="Times New Roman" pitchFamily="18" charset="0"/>
              </a:rPr>
              <a:t>КООРДИНАТЕ</a:t>
            </a:r>
            <a:endParaRPr lang="en-US" sz="2400">
              <a:solidFill>
                <a:srgbClr val="FFFFFF"/>
              </a:solidFill>
              <a:latin typeface="Times New Roman" pitchFamily="18" charset="0"/>
              <a:cs typeface="Times New Roman" pitchFamily="18" charset="0"/>
            </a:endParaRPr>
          </a:p>
        </p:txBody>
      </p:sp>
      <p:pic>
        <p:nvPicPr>
          <p:cNvPr id="38935" name="Picture 27" descr="Screenshot"/>
          <p:cNvPicPr>
            <a:picLocks noChangeAspect="1" noChangeArrowheads="1"/>
          </p:cNvPicPr>
          <p:nvPr/>
        </p:nvPicPr>
        <p:blipFill>
          <a:blip r:embed="rId10">
            <a:extLst>
              <a:ext uri="{28A0092B-C50C-407E-A947-70E740481C1C}">
                <a14:useLocalDpi xmlns:a14="http://schemas.microsoft.com/office/drawing/2010/main" val="0"/>
              </a:ext>
            </a:extLst>
          </a:blip>
          <a:srcRect l="28323" t="27190" r="28249" b="27493"/>
          <a:stretch>
            <a:fillRect/>
          </a:stretch>
        </p:blipFill>
        <p:spPr bwMode="auto">
          <a:xfrm>
            <a:off x="7429500" y="5715000"/>
            <a:ext cx="1471613"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algn="r" eaLnBrk="1" hangingPunct="1"/>
            <a:fld id="{A94E4605-AFE2-478E-B443-1C9D65B8C59B}" type="slidenum">
              <a:rPr lang="sr-Latn-CS" altLang="en-US"/>
              <a:pPr algn="r" eaLnBrk="1" hangingPunct="1"/>
              <a:t>16</a:t>
            </a:fld>
            <a:endParaRPr lang="sr-Latn-CS" altLang="en-US"/>
          </a:p>
        </p:txBody>
      </p:sp>
      <p:sp>
        <p:nvSpPr>
          <p:cNvPr id="39939" name="TextBox 5"/>
          <p:cNvSpPr txBox="1">
            <a:spLocks noChangeArrowheads="1"/>
          </p:cNvSpPr>
          <p:nvPr/>
        </p:nvSpPr>
        <p:spPr bwMode="auto">
          <a:xfrm>
            <a:off x="0" y="1643063"/>
            <a:ext cx="91440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bg1"/>
                </a:solidFill>
                <a:latin typeface="Arial" panose="020B0604020202020204" pitchFamily="34" charset="0"/>
                <a:cs typeface="Arial" panose="020B0604020202020204" pitchFamily="34" charset="0"/>
              </a:defRPr>
            </a:lvl1pPr>
            <a:lvl2pPr>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marL="0" lvl="1" eaLnBrk="1" hangingPunct="1"/>
            <a:r>
              <a:rPr lang="sr-Cyrl-CS" altLang="en-US" sz="2400" b="1">
                <a:solidFill>
                  <a:srgbClr val="0000FF"/>
                </a:solidFill>
                <a:latin typeface="Times New Roman" panose="02020603050405020304" pitchFamily="18" charset="0"/>
                <a:cs typeface="Times New Roman" panose="02020603050405020304" pitchFamily="18" charset="0"/>
              </a:rPr>
              <a:t>Географско подручје за извођење ВПРС:</a:t>
            </a:r>
          </a:p>
          <a:p>
            <a:pPr eaLnBrk="1" hangingPunct="1"/>
            <a:endParaRPr lang="sr-Cyrl-CS" altLang="en-US" sz="2400" b="1">
              <a:solidFill>
                <a:schemeClr val="tx1"/>
              </a:solidFill>
              <a:latin typeface="Times New Roman" panose="02020603050405020304" pitchFamily="18" charset="0"/>
              <a:cs typeface="Times New Roman" panose="02020603050405020304" pitchFamily="18" charset="0"/>
            </a:endParaRPr>
          </a:p>
          <a:p>
            <a:pPr eaLnBrk="1" hangingPunct="1"/>
            <a:r>
              <a:rPr lang="sr-Cyrl-CS" altLang="en-US" sz="2400" b="1">
                <a:solidFill>
                  <a:schemeClr val="tx1"/>
                </a:solidFill>
                <a:latin typeface="Times New Roman" panose="02020603050405020304" pitchFamily="18" charset="0"/>
                <a:cs typeface="Times New Roman" panose="02020603050405020304" pitchFamily="18" charset="0"/>
              </a:rPr>
              <a:t>База терена за симулациони софтвер </a:t>
            </a:r>
            <a:r>
              <a:rPr lang="en-US" altLang="en-US" sz="2400" b="1">
                <a:solidFill>
                  <a:schemeClr val="tx1"/>
                </a:solidFill>
                <a:latin typeface="Times New Roman" panose="02020603050405020304" pitchFamily="18" charset="0"/>
                <a:cs typeface="Times New Roman" panose="02020603050405020304" pitchFamily="18" charset="0"/>
              </a:rPr>
              <a:t>JCATS </a:t>
            </a:r>
            <a:r>
              <a:rPr lang="sr-Cyrl-CS" altLang="en-US" sz="2400" b="1">
                <a:solidFill>
                  <a:schemeClr val="tx1"/>
                </a:solidFill>
                <a:latin typeface="Times New Roman" panose="02020603050405020304" pitchFamily="18" charset="0"/>
                <a:cs typeface="Times New Roman" panose="02020603050405020304" pitchFamily="18" charset="0"/>
              </a:rPr>
              <a:t>садржи цело подручје Републике Србије у размери 1:300 000 (ПТК300).</a:t>
            </a:r>
          </a:p>
          <a:p>
            <a:pPr eaLnBrk="1" hangingPunct="1"/>
            <a:endParaRPr lang="sr-Cyrl-CS" altLang="en-US" sz="2400" b="1">
              <a:solidFill>
                <a:schemeClr val="tx1"/>
              </a:solidFill>
              <a:latin typeface="Times New Roman" panose="02020603050405020304" pitchFamily="18" charset="0"/>
              <a:cs typeface="Times New Roman" panose="02020603050405020304" pitchFamily="18" charset="0"/>
            </a:endParaRPr>
          </a:p>
          <a:p>
            <a:pPr eaLnBrk="1" hangingPunct="1"/>
            <a:r>
              <a:rPr lang="sr-Cyrl-CS" altLang="en-US" sz="2400" b="1">
                <a:solidFill>
                  <a:schemeClr val="tx1"/>
                </a:solidFill>
                <a:latin typeface="Times New Roman" panose="02020603050405020304" pitchFamily="18" charset="0"/>
                <a:cs typeface="Times New Roman" panose="02020603050405020304" pitchFamily="18" charset="0"/>
              </a:rPr>
              <a:t>За подручје листова </a:t>
            </a:r>
            <a:r>
              <a:rPr lang="en-US" altLang="en-US" sz="2400" b="1">
                <a:solidFill>
                  <a:schemeClr val="tx1"/>
                </a:solidFill>
                <a:latin typeface="Times New Roman" panose="02020603050405020304" pitchFamily="18" charset="0"/>
                <a:cs typeface="Times New Roman" panose="02020603050405020304" pitchFamily="18" charset="0"/>
              </a:rPr>
              <a:t>ТК100 Нови Сад, Зрењанин, Шабац </a:t>
            </a:r>
            <a:r>
              <a:rPr lang="sr-Cyrl-CS" altLang="en-US" sz="2400" b="1">
                <a:solidFill>
                  <a:schemeClr val="tx1"/>
                </a:solidFill>
                <a:latin typeface="Times New Roman" panose="02020603050405020304" pitchFamily="18" charset="0"/>
                <a:cs typeface="Times New Roman" panose="02020603050405020304" pitchFamily="18" charset="0"/>
              </a:rPr>
              <a:t>и Београд база терена је израђена у размери 1:25.000 (ТК25)</a:t>
            </a:r>
            <a:r>
              <a:rPr lang="en-US" altLang="en-US" sz="2400" b="1">
                <a:solidFill>
                  <a:schemeClr val="tx1"/>
                </a:solidFill>
                <a:latin typeface="Times New Roman" panose="02020603050405020304" pitchFamily="18" charset="0"/>
                <a:cs typeface="Times New Roman" panose="02020603050405020304" pitchFamily="18" charset="0"/>
              </a:rPr>
              <a:t>.</a:t>
            </a:r>
          </a:p>
          <a:p>
            <a:pPr eaLnBrk="1" hangingPunct="1"/>
            <a:endParaRPr lang="sr-Cyrl-CS" altLang="en-US" sz="2400" b="1">
              <a:solidFill>
                <a:schemeClr val="tx1"/>
              </a:solidFill>
              <a:latin typeface="Times New Roman" panose="02020603050405020304" pitchFamily="18" charset="0"/>
              <a:cs typeface="Times New Roman" panose="02020603050405020304" pitchFamily="18" charset="0"/>
            </a:endParaRPr>
          </a:p>
          <a:p>
            <a:pPr eaLnBrk="1" hangingPunct="1"/>
            <a:r>
              <a:rPr lang="sr-Cyrl-CS" altLang="en-US" sz="2400" b="1">
                <a:solidFill>
                  <a:schemeClr val="tx1"/>
                </a:solidFill>
                <a:latin typeface="Times New Roman" panose="02020603050405020304" pitchFamily="18" charset="0"/>
                <a:cs typeface="Times New Roman" panose="02020603050405020304" pitchFamily="18" charset="0"/>
              </a:rPr>
              <a:t>За 25% листа </a:t>
            </a:r>
            <a:r>
              <a:rPr lang="en-US" altLang="en-US" sz="2400" b="1">
                <a:solidFill>
                  <a:schemeClr val="tx1"/>
                </a:solidFill>
                <a:latin typeface="Times New Roman" panose="02020603050405020304" pitchFamily="18" charset="0"/>
                <a:cs typeface="Times New Roman" panose="02020603050405020304" pitchFamily="18" charset="0"/>
              </a:rPr>
              <a:t>ТК100 Лесковац и 70% листа ТК100 Куманово</a:t>
            </a:r>
            <a:r>
              <a:rPr lang="sr-Cyrl-CS" altLang="en-US" sz="2400" b="1">
                <a:solidFill>
                  <a:schemeClr val="tx1"/>
                </a:solidFill>
                <a:latin typeface="Times New Roman" panose="02020603050405020304" pitchFamily="18" charset="0"/>
                <a:cs typeface="Times New Roman" panose="02020603050405020304" pitchFamily="18" charset="0"/>
              </a:rPr>
              <a:t> база терена је израђена у размери 1:25.000 (ТК25)</a:t>
            </a:r>
            <a:r>
              <a:rPr lang="en-US" altLang="en-US" sz="2400" b="1">
                <a:solidFill>
                  <a:schemeClr val="tx1"/>
                </a:solidFill>
                <a:latin typeface="Times New Roman" panose="02020603050405020304" pitchFamily="18" charset="0"/>
                <a:cs typeface="Times New Roman" panose="02020603050405020304" pitchFamily="18" charset="0"/>
              </a:rPr>
              <a:t>.</a:t>
            </a:r>
          </a:p>
          <a:p>
            <a:pPr eaLnBrk="1" hangingPunct="1"/>
            <a:endParaRPr lang="en-US" altLang="en-US" sz="2400" b="1">
              <a:solidFill>
                <a:schemeClr val="tx1"/>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5214938" y="428625"/>
            <a:ext cx="3857625" cy="785813"/>
          </a:xfrm>
          <a:prstGeom prst="round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sr-Cyrl-CS" sz="2000" b="1">
                <a:solidFill>
                  <a:srgbClr val="FFFF00"/>
                </a:solidFill>
                <a:latin typeface="Times New Roman" pitchFamily="18" charset="0"/>
                <a:cs typeface="Times New Roman" pitchFamily="18" charset="0"/>
              </a:rPr>
              <a:t>ГЕОГРАФСКО ПОДРУЧЈЕ ЗА ИЗВОЂЕЊЕ ВПРС</a:t>
            </a:r>
            <a:endParaRPr lang="en-US" sz="2000">
              <a:solidFill>
                <a:srgbClr val="FFFF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3"/>
          <p:cNvSpPr>
            <a:spLocks noGrp="1"/>
          </p:cNvSpPr>
          <p:nvPr>
            <p:ph type="sldNum" sz="quarter" idx="4294967295"/>
          </p:nvPr>
        </p:nvSpPr>
        <p:spPr bwMode="auto">
          <a:xfrm>
            <a:off x="70104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fld id="{A4C8D4A9-6D65-4069-BA44-FEFCC0937404}" type="slidenum">
              <a:rPr lang="en-US" altLang="en-US"/>
              <a:pPr eaLnBrk="1" hangingPunct="1"/>
              <a:t>17</a:t>
            </a:fld>
            <a:endParaRPr lang="en-US" altLang="en-US"/>
          </a:p>
        </p:txBody>
      </p:sp>
      <p:sp>
        <p:nvSpPr>
          <p:cNvPr id="5" name="Rounded Rectangle 4"/>
          <p:cNvSpPr/>
          <p:nvPr/>
        </p:nvSpPr>
        <p:spPr>
          <a:xfrm>
            <a:off x="5572125" y="428625"/>
            <a:ext cx="3500438" cy="785813"/>
          </a:xfrm>
          <a:prstGeom prst="round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sr-Cyrl-CS" sz="2400" b="1">
                <a:solidFill>
                  <a:srgbClr val="FFFF00"/>
                </a:solidFill>
                <a:latin typeface="Times New Roman" pitchFamily="18" charset="0"/>
                <a:cs typeface="Times New Roman" pitchFamily="18" charset="0"/>
              </a:rPr>
              <a:t>ПЛАН АКТИВНОСТИ ПО ДАНИМА</a:t>
            </a:r>
            <a:endParaRPr lang="en-US" sz="2400">
              <a:solidFill>
                <a:srgbClr val="FFFFFF"/>
              </a:solidFill>
              <a:latin typeface="Times New Roman" pitchFamily="18" charset="0"/>
              <a:cs typeface="Times New Roman" pitchFamily="18" charset="0"/>
            </a:endParaRPr>
          </a:p>
        </p:txBody>
      </p:sp>
      <p:graphicFrame>
        <p:nvGraphicFramePr>
          <p:cNvPr id="6" name="Table 5"/>
          <p:cNvGraphicFramePr>
            <a:graphicFrameLocks noGrp="1"/>
          </p:cNvGraphicFramePr>
          <p:nvPr/>
        </p:nvGraphicFramePr>
        <p:xfrm>
          <a:off x="0" y="0"/>
          <a:ext cx="9144000" cy="6856413"/>
        </p:xfrm>
        <a:graphic>
          <a:graphicData uri="http://schemas.openxmlformats.org/drawingml/2006/table">
            <a:tbl>
              <a:tblPr/>
              <a:tblGrid>
                <a:gridCol w="644525"/>
                <a:gridCol w="2609850"/>
                <a:gridCol w="542925"/>
                <a:gridCol w="2587625"/>
                <a:gridCol w="569913"/>
                <a:gridCol w="2189162"/>
              </a:tblGrid>
              <a:tr h="295275">
                <a:tc gridSpan="2">
                  <a:txBody>
                    <a:bodyPr/>
                    <a:lstStyle/>
                    <a:p>
                      <a:pPr marL="71438" marR="0" lvl="0" indent="0" algn="ctr" defTabSz="914400" rtl="0" eaLnBrk="1" fontAlgn="base" latinLnBrk="0" hangingPunct="1">
                        <a:lnSpc>
                          <a:spcPct val="115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Понедељак</a:t>
                      </a:r>
                      <a:r>
                        <a:rPr kumimoji="0" lang="en-US" sz="1000" b="1"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 </a:t>
                      </a:r>
                      <a:r>
                        <a:rPr kumimoji="0" lang="ru-RU" sz="1000" b="1"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21</a:t>
                      </a: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.11. 2022.</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23014" marR="23014"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hMerge="1">
                  <a:txBody>
                    <a:bodyPr/>
                    <a:lstStyle/>
                    <a:p>
                      <a:endParaRPr lang="en-US"/>
                    </a:p>
                  </a:txBody>
                  <a:tcPr/>
                </a:tc>
                <a:tc grid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sr-Cyrl-CS" sz="1000" b="1" i="0" u="none" strike="noStrike" cap="none" normalizeH="0" baseline="0" smtClean="0">
                          <a:ln>
                            <a:noFill/>
                          </a:ln>
                          <a:solidFill>
                            <a:schemeClr val="tx1"/>
                          </a:solidFill>
                          <a:effectLst/>
                          <a:latin typeface="Times New Roman" pitchFamily="18" charset="0"/>
                          <a:cs typeface="Times New Roman" pitchFamily="18" charset="0"/>
                        </a:rPr>
                        <a:t>Уторак, Среда и Четвртак 22 - 24.11.2022.</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txBody>
                  <a:tcPr marL="23014" marR="2301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hMerge="1">
                  <a:txBody>
                    <a:bodyPr/>
                    <a:lstStyle/>
                    <a:p>
                      <a:endParaRPr lang="en-US"/>
                    </a:p>
                  </a:txBody>
                  <a:tcPr/>
                </a:tc>
                <a:tc gridSpan="2">
                  <a:txBody>
                    <a:bodyPr/>
                    <a:lstStyle/>
                    <a:p>
                      <a:pPr marL="71438" marR="0" lvl="0" indent="0" algn="ctr" defTabSz="914400" rtl="0" eaLnBrk="1" fontAlgn="base" latinLnBrk="0" hangingPunct="1">
                        <a:lnSpc>
                          <a:spcPct val="115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Петак</a:t>
                      </a:r>
                      <a:r>
                        <a:rPr kumimoji="0" lang="en-US" sz="1000" b="1"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 </a:t>
                      </a:r>
                      <a:r>
                        <a:rPr kumimoji="0" lang="ru-RU" sz="1000" b="1"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25</a:t>
                      </a: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.11.2022.</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23014" marR="23014"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hMerge="1">
                  <a:txBody>
                    <a:bodyPr/>
                    <a:lstStyle/>
                    <a:p>
                      <a:endParaRPr lang="en-US"/>
                    </a:p>
                  </a:txBody>
                  <a:tcPr/>
                </a:tc>
              </a:tr>
              <a:tr h="20955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Време</a:t>
                      </a:r>
                      <a:endParaRPr kumimoji="0" lang="en-US" sz="1000" b="0" i="0" u="none" strike="noStrike" cap="none" normalizeH="0" baseline="0" smtClean="0">
                        <a:ln>
                          <a:noFill/>
                        </a:ln>
                        <a:solidFill>
                          <a:schemeClr val="tx1"/>
                        </a:solidFill>
                        <a:effectLst/>
                        <a:latin typeface="Calibri" pitchFamily="34" charset="0"/>
                        <a:ea typeface="SimSun" pitchFamily="2" charset="-122"/>
                        <a:cs typeface="Times New Roman" pitchFamily="18" charset="0"/>
                      </a:endParaRPr>
                    </a:p>
                  </a:txBody>
                  <a:tcPr marL="23014" marR="23014"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Активност</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txBody>
                  <a:tcPr marL="23014" marR="2301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Време</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txBody>
                  <a:tcPr marL="23014" marR="2301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Активност</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txBody>
                  <a:tcPr marL="23014" marR="2301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Време</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txBody>
                  <a:tcPr marL="23014" marR="2301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Активност</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txBody>
                  <a:tcPr marL="23014" marR="23014"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41751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до 07.30</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txBody>
                  <a:tcPr marL="23014" marR="23014"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Долазак свих </a:t>
                      </a:r>
                      <a:r>
                        <a:rPr kumimoji="0" lang="sr-Cyrl-CS" sz="1000" b="0" i="0" u="none" strike="noStrike" cap="none" normalizeH="0" baseline="0" smtClean="0">
                          <a:ln>
                            <a:noFill/>
                          </a:ln>
                          <a:solidFill>
                            <a:schemeClr val="tx1"/>
                          </a:solidFill>
                          <a:effectLst/>
                          <a:latin typeface="Times New Roman" pitchFamily="18" charset="0"/>
                          <a:cs typeface="Times New Roman" pitchFamily="18" charset="0"/>
                        </a:rPr>
                        <a:t>учесника </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p>
                      <a:pPr marL="0" marR="0" lvl="0" indent="0" algn="just" defTabSz="914400" rtl="0" eaLnBrk="1" fontAlgn="base" latinLnBrk="0" hangingPunct="1">
                        <a:lnSpc>
                          <a:spcPct val="115000"/>
                        </a:lnSpc>
                        <a:spcBef>
                          <a:spcPct val="0"/>
                        </a:spcBef>
                        <a:spcAft>
                          <a:spcPct val="0"/>
                        </a:spcAft>
                        <a:buClrTx/>
                        <a:buSzTx/>
                        <a:buFontTx/>
                        <a:buNone/>
                        <a:tabLst/>
                      </a:pPr>
                      <a:r>
                        <a:rPr kumimoji="0" lang="sr-Cyrl-CS" sz="1000" b="0" i="0" u="none" strike="noStrike" cap="none" normalizeH="0" baseline="0" smtClean="0">
                          <a:ln>
                            <a:noFill/>
                          </a:ln>
                          <a:solidFill>
                            <a:schemeClr val="tx1"/>
                          </a:solidFill>
                          <a:effectLst/>
                          <a:latin typeface="Times New Roman" pitchFamily="18" charset="0"/>
                          <a:cs typeface="Times New Roman" pitchFamily="18" charset="0"/>
                        </a:rPr>
                        <a:t>вежбе </a:t>
                      </a: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у ЦОПС</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23014" marR="2301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07.30 </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08.15</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23014" marR="2301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Индивидуалне и колективне припреме за вежбу на месту рада</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txBody>
                  <a:tcPr marL="23014" marR="2301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rowSpan="3">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Times New Roman" pitchFamily="18" charset="0"/>
                          <a:cs typeface="Times New Roman" pitchFamily="18" charset="0"/>
                        </a:rPr>
                        <a:t>07.30 09.00</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txBody>
                  <a:tcPr marL="23014" marR="2301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rowSpan="3">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Припрема за анализу после активности</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txBody>
                  <a:tcPr marL="23014" marR="23014"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46037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Times New Roman" pitchFamily="18" charset="0"/>
                          <a:cs typeface="Times New Roman" pitchFamily="18" charset="0"/>
                        </a:rPr>
                        <a:t>07.30 </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Times New Roman" pitchFamily="18" charset="0"/>
                          <a:cs typeface="Times New Roman" pitchFamily="18" charset="0"/>
                        </a:rPr>
                        <a:t>07.55</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23014" marR="23014"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sr-Cyrl-CS" sz="1000" b="0" i="0" u="none" strike="noStrike" cap="none" normalizeH="0" baseline="0" smtClean="0">
                          <a:ln>
                            <a:noFill/>
                          </a:ln>
                          <a:solidFill>
                            <a:schemeClr val="tx1"/>
                          </a:solidFill>
                          <a:effectLst/>
                          <a:latin typeface="Times New Roman" pitchFamily="18" charset="0"/>
                          <a:cs typeface="Times New Roman" pitchFamily="18" charset="0"/>
                        </a:rPr>
                        <a:t>Постројавање учесника вежбе испред КН-18 и утврђивање бројног стања</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txBody>
                  <a:tcPr marL="23014" marR="2301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08.15</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08.30</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23014" marR="2301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САСТАНАК</a:t>
                      </a:r>
                      <a:endParaRPr kumimoji="0" lang="en-US" sz="12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руководства вежбе</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23014" marR="2301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vMerge="1">
                  <a:txBody>
                    <a:bodyPr/>
                    <a:lstStyle/>
                    <a:p>
                      <a:endParaRPr lang="en-US"/>
                    </a:p>
                  </a:txBody>
                  <a:tcPr/>
                </a:tc>
                <a:tc vMerge="1">
                  <a:txBody>
                    <a:bodyPr/>
                    <a:lstStyle/>
                    <a:p>
                      <a:endParaRPr lang="en-US"/>
                    </a:p>
                  </a:txBody>
                  <a:tcPr/>
                </a:tc>
              </a:tr>
              <a:tr h="41275">
                <a:tc row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Times New Roman" pitchFamily="18" charset="0"/>
                          <a:cs typeface="Times New Roman" pitchFamily="18" charset="0"/>
                        </a:rPr>
                        <a:t>07.55</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Times New Roman" pitchFamily="18" charset="0"/>
                          <a:cs typeface="Times New Roman" pitchFamily="18" charset="0"/>
                        </a:rPr>
                        <a:t>08.00</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23014" marR="23014"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rowSpan="2">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Припрема за отварање вежбе</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txBody>
                  <a:tcPr marL="23014" marR="2301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rowSpan="7">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08.30</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16.</a:t>
                      </a:r>
                      <a:r>
                        <a:rPr kumimoji="0" lang="en-US" sz="1000" b="1" i="0" u="none" strike="noStrike" cap="none" normalizeH="0" baseline="0" smtClean="0">
                          <a:ln>
                            <a:noFill/>
                          </a:ln>
                          <a:solidFill>
                            <a:schemeClr val="tx1"/>
                          </a:solidFill>
                          <a:effectLst/>
                          <a:latin typeface="Times New Roman" pitchFamily="18" charset="0"/>
                          <a:cs typeface="Times New Roman" pitchFamily="18" charset="0"/>
                        </a:rPr>
                        <a:t>3</a:t>
                      </a: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0</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23014" marR="2301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rowSpan="7">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Извршавање задатака у оквиру извођења операције</a:t>
                      </a: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(у складу са ЛГД и ЛС)</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txBody>
                  <a:tcPr marL="23014" marR="2301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vMerge="1">
                  <a:txBody>
                    <a:bodyPr/>
                    <a:lstStyle/>
                    <a:p>
                      <a:endParaRPr lang="en-US"/>
                    </a:p>
                  </a:txBody>
                  <a:tcPr/>
                </a:tc>
                <a:tc vMerge="1">
                  <a:txBody>
                    <a:bodyPr/>
                    <a:lstStyle/>
                    <a:p>
                      <a:endParaRPr lang="en-US"/>
                    </a:p>
                  </a:txBody>
                  <a:tcPr/>
                </a:tc>
              </a:tr>
              <a:tr h="37623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rowSpan="3">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09.00 11.00</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txBody>
                  <a:tcPr marL="23014" marR="2301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rowSpan="3">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АНАЛИЗА</a:t>
                      </a:r>
                      <a:endParaRPr kumimoji="0" lang="en-US" sz="12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ПОСЛЕ АКТИВНОСТИ</a:t>
                      </a:r>
                      <a:endParaRPr kumimoji="0" lang="en-US" sz="1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23014" marR="23014"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41910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Times New Roman" pitchFamily="18" charset="0"/>
                          <a:cs typeface="Times New Roman" pitchFamily="18" charset="0"/>
                        </a:rPr>
                        <a:t>08.00</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Times New Roman" pitchFamily="18" charset="0"/>
                          <a:cs typeface="Times New Roman" pitchFamily="18" charset="0"/>
                        </a:rPr>
                        <a:t>08.30</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23014" marR="23014"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Отварање вежбе  и административни брифинг</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txBody>
                  <a:tcPr marL="23014" marR="2301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r h="104457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Times New Roman" pitchFamily="18" charset="0"/>
                          <a:cs typeface="Times New Roman" pitchFamily="18" charset="0"/>
                        </a:rPr>
                        <a:t>08.30</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Times New Roman" pitchFamily="18" charset="0"/>
                          <a:cs typeface="Times New Roman" pitchFamily="18" charset="0"/>
                        </a:rPr>
                        <a:t>09.15</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23014" marR="23014"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Times New Roman" pitchFamily="18" charset="0"/>
                          <a:cs typeface="Times New Roman" pitchFamily="18" charset="0"/>
                        </a:rPr>
                        <a:t>Предавања:</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Представник РВиПВО - Садејство са јединицама КоВ; </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Представник ЦК Србије и МК ЦК - Сарадња ВС са ЦК и МК ЦК</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23014" marR="2301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r h="62706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Times New Roman" pitchFamily="18" charset="0"/>
                          <a:cs typeface="Times New Roman" pitchFamily="18" charset="0"/>
                        </a:rPr>
                        <a:t>09.15</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Times New Roman" pitchFamily="18" charset="0"/>
                          <a:cs typeface="Times New Roman" pitchFamily="18" charset="0"/>
                        </a:rPr>
                        <a:t>10.00</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23014" marR="23014"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Непосредне припреме за вежбу по тимовима (ЛГД и ЛС, контролори, ТкИОб, руководство, вежбајући састав)</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txBody>
                  <a:tcPr marL="23014" marR="2301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vMerge="1">
                  <a:txBody>
                    <a:bodyPr/>
                    <a:lstStyle/>
                    <a:p>
                      <a:endParaRPr lang="en-US"/>
                    </a:p>
                  </a:txBody>
                  <a:tcPr/>
                </a:tc>
                <a:tc vMerge="1">
                  <a:txBody>
                    <a:bodyPr/>
                    <a:lstStyle/>
                    <a:p>
                      <a:endParaRPr lang="en-US"/>
                    </a:p>
                  </a:txBody>
                  <a:tcPr/>
                </a:tc>
                <a:tc rowSpan="3">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11.00 12.00</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txBody>
                  <a:tcPr marL="23014" marR="2301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rowSpan="3">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Претходна анализа вежбе</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txBody>
                  <a:tcPr marL="23014" marR="23014"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43815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Times New Roman" pitchFamily="18" charset="0"/>
                          <a:cs typeface="Times New Roman" pitchFamily="18" charset="0"/>
                        </a:rPr>
                        <a:t>10.00 </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Times New Roman" pitchFamily="18" charset="0"/>
                          <a:cs typeface="Times New Roman" pitchFamily="18" charset="0"/>
                        </a:rPr>
                        <a:t>12.00</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23014" marR="23014"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Times New Roman" pitchFamily="18" charset="0"/>
                          <a:cs typeface="Times New Roman" pitchFamily="18" charset="0"/>
                        </a:rPr>
                        <a:t>МИНИ ВЕЖБА</a:t>
                      </a:r>
                      <a:endParaRPr kumimoji="0" lang="en-US" sz="11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(по посебном сценарију)</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23014" marR="2301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r h="41751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900" b="1" i="0" u="none" strike="noStrike" cap="none" normalizeH="0" baseline="0" smtClean="0">
                          <a:ln>
                            <a:noFill/>
                          </a:ln>
                          <a:solidFill>
                            <a:srgbClr val="000000"/>
                          </a:solidFill>
                          <a:effectLst/>
                          <a:latin typeface="Times New Roman" pitchFamily="18" charset="0"/>
                          <a:cs typeface="Times New Roman" pitchFamily="18" charset="0"/>
                        </a:rPr>
                        <a:t>12.</a:t>
                      </a:r>
                      <a:r>
                        <a:rPr kumimoji="0" lang="sr-Cyrl-CS" sz="900" b="1" i="0" u="none" strike="noStrike" cap="none" normalizeH="0" baseline="0" smtClean="0">
                          <a:ln>
                            <a:noFill/>
                          </a:ln>
                          <a:solidFill>
                            <a:srgbClr val="000000"/>
                          </a:solidFill>
                          <a:effectLst/>
                          <a:latin typeface="Times New Roman" pitchFamily="18" charset="0"/>
                          <a:cs typeface="Times New Roman" pitchFamily="18" charset="0"/>
                        </a:rPr>
                        <a:t>00</a:t>
                      </a:r>
                      <a:endParaRPr kumimoji="0" lang="en-US" sz="9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900" b="1" i="0" u="none" strike="noStrike" cap="none" normalizeH="0" baseline="0" smtClean="0">
                          <a:ln>
                            <a:noFill/>
                          </a:ln>
                          <a:solidFill>
                            <a:srgbClr val="000000"/>
                          </a:solidFill>
                          <a:effectLst/>
                          <a:latin typeface="Times New Roman" pitchFamily="18" charset="0"/>
                          <a:cs typeface="Times New Roman" pitchFamily="18" charset="0"/>
                        </a:rPr>
                        <a:t>16.30</a:t>
                      </a:r>
                      <a:endParaRPr kumimoji="0" lang="en-US" sz="900" b="0" i="0" u="none" strike="noStrike" cap="none" normalizeH="0" baseline="0" smtClean="0">
                        <a:ln>
                          <a:noFill/>
                        </a:ln>
                        <a:solidFill>
                          <a:schemeClr val="tx1"/>
                        </a:solidFill>
                        <a:effectLst/>
                        <a:latin typeface="Times New Roman" pitchFamily="18" charset="0"/>
                        <a:cs typeface="Times New Roman" pitchFamily="18" charset="0"/>
                      </a:endParaRPr>
                    </a:p>
                  </a:txBody>
                  <a:tcPr marL="23014" marR="23014"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000" b="1" i="0" u="none" strike="noStrike" cap="none" normalizeH="0" baseline="0" smtClean="0">
                          <a:ln>
                            <a:noFill/>
                          </a:ln>
                          <a:solidFill>
                            <a:srgbClr val="000000"/>
                          </a:solidFill>
                          <a:effectLst/>
                          <a:latin typeface="Times New Roman" pitchFamily="18" charset="0"/>
                          <a:cs typeface="Times New Roman" pitchFamily="18" charset="0"/>
                        </a:rPr>
                        <a:t>Извршавање задатака у оквиру извођења операције </a:t>
                      </a:r>
                      <a:r>
                        <a:rPr kumimoji="0" lang="ru-RU" sz="1000" b="0" i="0" u="none" strike="noStrike" cap="none" normalizeH="0" baseline="0" smtClean="0">
                          <a:ln>
                            <a:noFill/>
                          </a:ln>
                          <a:solidFill>
                            <a:srgbClr val="000000"/>
                          </a:solidFill>
                          <a:effectLst/>
                          <a:latin typeface="Times New Roman" pitchFamily="18" charset="0"/>
                          <a:cs typeface="Times New Roman" pitchFamily="18" charset="0"/>
                        </a:rPr>
                        <a:t>(почетак вежбе)</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23014" marR="2301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r h="62706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sr-Cyrl-CS" sz="900" b="1" i="0" u="none" strike="noStrike" cap="none" normalizeH="0" baseline="0" smtClean="0">
                          <a:ln>
                            <a:noFill/>
                          </a:ln>
                          <a:solidFill>
                            <a:srgbClr val="000000"/>
                          </a:solidFill>
                          <a:effectLst/>
                          <a:latin typeface="Times New Roman" pitchFamily="18" charset="0"/>
                          <a:cs typeface="Times New Roman" pitchFamily="18" charset="0"/>
                        </a:rPr>
                        <a:t>1</a:t>
                      </a:r>
                      <a:r>
                        <a:rPr kumimoji="0" lang="en-US" sz="900" b="1" i="0" u="none" strike="noStrike" cap="none" normalizeH="0" baseline="0" smtClean="0">
                          <a:ln>
                            <a:noFill/>
                          </a:ln>
                          <a:solidFill>
                            <a:srgbClr val="000000"/>
                          </a:solidFill>
                          <a:effectLst/>
                          <a:latin typeface="Times New Roman" pitchFamily="18" charset="0"/>
                          <a:cs typeface="Times New Roman" pitchFamily="18" charset="0"/>
                        </a:rPr>
                        <a:t>6.30</a:t>
                      </a:r>
                      <a:endParaRPr kumimoji="0" lang="en-US" sz="9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sr-Cyrl-CS" sz="900" b="1" i="0" u="none" strike="noStrike" cap="none" normalizeH="0" baseline="0" smtClean="0">
                          <a:ln>
                            <a:noFill/>
                          </a:ln>
                          <a:solidFill>
                            <a:srgbClr val="000000"/>
                          </a:solidFill>
                          <a:effectLst/>
                          <a:latin typeface="Times New Roman" pitchFamily="18" charset="0"/>
                          <a:cs typeface="Times New Roman" pitchFamily="18" charset="0"/>
                        </a:rPr>
                        <a:t>16.</a:t>
                      </a:r>
                      <a:r>
                        <a:rPr kumimoji="0" lang="en-US" sz="900" b="1" i="0" u="none" strike="noStrike" cap="none" normalizeH="0" baseline="0" smtClean="0">
                          <a:ln>
                            <a:noFill/>
                          </a:ln>
                          <a:solidFill>
                            <a:srgbClr val="000000"/>
                          </a:solidFill>
                          <a:effectLst/>
                          <a:latin typeface="Times New Roman" pitchFamily="18" charset="0"/>
                          <a:cs typeface="Times New Roman" pitchFamily="18" charset="0"/>
                        </a:rPr>
                        <a:t>45</a:t>
                      </a:r>
                      <a:endParaRPr kumimoji="0" lang="en-US" sz="900" b="0" i="0" u="none" strike="noStrike" cap="none" normalizeH="0" baseline="0" smtClean="0">
                        <a:ln>
                          <a:noFill/>
                        </a:ln>
                        <a:solidFill>
                          <a:schemeClr val="tx1"/>
                        </a:solidFill>
                        <a:effectLst/>
                        <a:latin typeface="Times New Roman" pitchFamily="18" charset="0"/>
                        <a:cs typeface="Times New Roman" pitchFamily="18" charset="0"/>
                      </a:endParaRPr>
                    </a:p>
                  </a:txBody>
                  <a:tcPr marL="23014" marR="23014"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Times New Roman" pitchFamily="18" charset="0"/>
                          <a:cs typeface="Times New Roman" pitchFamily="18" charset="0"/>
                        </a:rPr>
                        <a:t>САСТАНАК</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руководства вежбе</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23014" marR="2301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Times New Roman" pitchFamily="18" charset="0"/>
                          <a:cs typeface="Times New Roman" pitchFamily="18" charset="0"/>
                        </a:rPr>
                        <a:t>16.30  </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Times New Roman" pitchFamily="18" charset="0"/>
                          <a:cs typeface="Times New Roman" pitchFamily="18" charset="0"/>
                        </a:rPr>
                        <a:t>17.00</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23014" marR="2301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Преглед опреме, припрема за наредни дан, састанци на нивоу тимова и припрема за неформалну АПА</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txBody>
                  <a:tcPr marL="23014" marR="2301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rowSpan="3">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12.00</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txBody>
                  <a:tcPr marL="23014" marR="2301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rowSpan="3">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sr-Cyrl-CS" sz="1000" b="0" i="0" u="none" strike="noStrike" cap="none" normalizeH="0" baseline="0" smtClean="0">
                          <a:ln>
                            <a:noFill/>
                          </a:ln>
                          <a:solidFill>
                            <a:schemeClr val="tx1"/>
                          </a:solidFill>
                          <a:effectLst/>
                          <a:latin typeface="Times New Roman" pitchFamily="18" charset="0"/>
                          <a:cs typeface="Times New Roman" pitchFamily="18" charset="0"/>
                        </a:rPr>
                        <a:t>Одлазак </a:t>
                      </a: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учесника ВПРС </a:t>
                      </a:r>
                      <a:r>
                        <a:rPr kumimoji="0" lang="sr-Cyrl-CS" sz="1000" b="0" i="0" u="none" strike="noStrike" cap="none" normalizeH="0" baseline="0" smtClean="0">
                          <a:ln>
                            <a:noFill/>
                          </a:ln>
                          <a:solidFill>
                            <a:schemeClr val="tx1"/>
                          </a:solidFill>
                          <a:effectLst/>
                          <a:latin typeface="Times New Roman" pitchFamily="18" charset="0"/>
                          <a:cs typeface="Times New Roman" pitchFamily="18" charset="0"/>
                        </a:rPr>
                        <a:t>из ЦОПС</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txBody>
                  <a:tcPr marL="23014" marR="23014"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41751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sr-Cyrl-CS" sz="900" b="1" i="0" u="none" strike="noStrike" cap="none" normalizeH="0" baseline="0" smtClean="0">
                          <a:ln>
                            <a:noFill/>
                          </a:ln>
                          <a:solidFill>
                            <a:srgbClr val="000000"/>
                          </a:solidFill>
                          <a:effectLst/>
                          <a:latin typeface="Times New Roman" pitchFamily="18" charset="0"/>
                          <a:cs typeface="Times New Roman" pitchFamily="18" charset="0"/>
                        </a:rPr>
                        <a:t>1</a:t>
                      </a:r>
                      <a:r>
                        <a:rPr kumimoji="0" lang="en-US" sz="900" b="1" i="0" u="none" strike="noStrike" cap="none" normalizeH="0" baseline="0" smtClean="0">
                          <a:ln>
                            <a:noFill/>
                          </a:ln>
                          <a:solidFill>
                            <a:srgbClr val="000000"/>
                          </a:solidFill>
                          <a:effectLst/>
                          <a:latin typeface="Times New Roman" pitchFamily="18" charset="0"/>
                          <a:cs typeface="Times New Roman" pitchFamily="18" charset="0"/>
                        </a:rPr>
                        <a:t>6.45</a:t>
                      </a:r>
                      <a:endParaRPr kumimoji="0" lang="en-US" sz="9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sr-Cyrl-CS" sz="900" b="1" i="0" u="none" strike="noStrike" cap="none" normalizeH="0" baseline="0" smtClean="0">
                          <a:ln>
                            <a:noFill/>
                          </a:ln>
                          <a:solidFill>
                            <a:srgbClr val="000000"/>
                          </a:solidFill>
                          <a:effectLst/>
                          <a:latin typeface="Times New Roman" pitchFamily="18" charset="0"/>
                          <a:cs typeface="Times New Roman" pitchFamily="18" charset="0"/>
                        </a:rPr>
                        <a:t>19.</a:t>
                      </a:r>
                      <a:r>
                        <a:rPr kumimoji="0" lang="en-US" sz="900" b="1" i="0" u="none" strike="noStrike" cap="none" normalizeH="0" baseline="0" smtClean="0">
                          <a:ln>
                            <a:noFill/>
                          </a:ln>
                          <a:solidFill>
                            <a:srgbClr val="000000"/>
                          </a:solidFill>
                          <a:effectLst/>
                          <a:latin typeface="Times New Roman" pitchFamily="18" charset="0"/>
                          <a:cs typeface="Times New Roman" pitchFamily="18" charset="0"/>
                        </a:rPr>
                        <a:t>45</a:t>
                      </a:r>
                      <a:endParaRPr kumimoji="0" lang="en-US" sz="900" b="0" i="0" u="none" strike="noStrike" cap="none" normalizeH="0" baseline="0" smtClean="0">
                        <a:ln>
                          <a:noFill/>
                        </a:ln>
                        <a:solidFill>
                          <a:schemeClr val="tx1"/>
                        </a:solidFill>
                        <a:effectLst/>
                        <a:latin typeface="Times New Roman" pitchFamily="18" charset="0"/>
                        <a:cs typeface="Times New Roman" pitchFamily="18" charset="0"/>
                      </a:endParaRPr>
                    </a:p>
                  </a:txBody>
                  <a:tcPr marL="23014" marR="23014"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Cyrl-CS" sz="1000" b="0" i="0" u="none" strike="noStrike" cap="none" normalizeH="0" baseline="0" smtClean="0">
                          <a:ln>
                            <a:noFill/>
                          </a:ln>
                          <a:solidFill>
                            <a:srgbClr val="000000"/>
                          </a:solidFill>
                          <a:effectLst/>
                          <a:latin typeface="Times New Roman" pitchFamily="18" charset="0"/>
                          <a:cs typeface="Times New Roman" pitchFamily="18" charset="0"/>
                        </a:rPr>
                        <a:t>Резервно време </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23014" marR="2301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Times New Roman" pitchFamily="18" charset="0"/>
                          <a:cs typeface="Times New Roman" pitchFamily="18" charset="0"/>
                        </a:rPr>
                        <a:t>17.00</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Times New Roman" pitchFamily="18" charset="0"/>
                          <a:cs typeface="Times New Roman" pitchFamily="18" charset="0"/>
                        </a:rPr>
                        <a:t>17.30</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23014" marR="2301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Реализација неформалне анализе после активности </a:t>
                      </a:r>
                      <a:r>
                        <a:rPr kumimoji="0" lang="en-US" sz="1000" b="1" i="0" u="none" strike="noStrike" cap="none" normalizeH="0" baseline="0" smtClean="0">
                          <a:ln>
                            <a:noFill/>
                          </a:ln>
                          <a:solidFill>
                            <a:schemeClr val="tx1"/>
                          </a:solidFill>
                          <a:effectLst/>
                          <a:latin typeface="Times New Roman" pitchFamily="18" charset="0"/>
                          <a:cs typeface="Times New Roman" pitchFamily="18" charset="0"/>
                        </a:rPr>
                        <a:t>(</a:t>
                      </a:r>
                      <a:r>
                        <a:rPr kumimoji="0" lang="sr-Cyrl-CS" sz="1000" b="1" i="0" u="none" strike="noStrike" cap="none" normalizeH="0" baseline="0" smtClean="0">
                          <a:ln>
                            <a:noFill/>
                          </a:ln>
                          <a:solidFill>
                            <a:schemeClr val="tx1"/>
                          </a:solidFill>
                          <a:effectLst/>
                          <a:latin typeface="Times New Roman" pitchFamily="18" charset="0"/>
                          <a:cs typeface="Times New Roman" pitchFamily="18" charset="0"/>
                        </a:rPr>
                        <a:t>у четвртак се не изводи</a:t>
                      </a:r>
                      <a:r>
                        <a:rPr kumimoji="0" lang="en-US" sz="1000" b="1"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txBody>
                  <a:tcPr marL="23014" marR="2301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vMerge="1">
                  <a:txBody>
                    <a:bodyPr/>
                    <a:lstStyle/>
                    <a:p>
                      <a:endParaRPr lang="en-US"/>
                    </a:p>
                  </a:txBody>
                  <a:tcPr/>
                </a:tc>
                <a:tc vMerge="1">
                  <a:txBody>
                    <a:bodyPr/>
                    <a:lstStyle/>
                    <a:p>
                      <a:endParaRPr lang="en-US"/>
                    </a:p>
                  </a:txBody>
                  <a:tcPr/>
                </a:tc>
              </a:tr>
              <a:tr h="647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cs typeface="Arial" charset="0"/>
                      </a:endParaRPr>
                    </a:p>
                  </a:txBody>
                  <a:tcPr marL="23014" marR="23014"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cs typeface="Times New Roman" pitchFamily="18" charset="0"/>
                      </a:endParaRPr>
                    </a:p>
                  </a:txBody>
                  <a:tcPr marL="23014" marR="2301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Times New Roman" pitchFamily="18" charset="0"/>
                          <a:cs typeface="Times New Roman" pitchFamily="18" charset="0"/>
                        </a:rPr>
                        <a:t>17.30 </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Times New Roman" pitchFamily="18" charset="0"/>
                          <a:cs typeface="Times New Roman" pitchFamily="18" charset="0"/>
                        </a:rPr>
                        <a:t>17.45</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23014" marR="2301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Times New Roman" pitchFamily="18" charset="0"/>
                          <a:cs typeface="Times New Roman" pitchFamily="18" charset="0"/>
                        </a:rPr>
                        <a:t>САСТАНАК</a:t>
                      </a:r>
                      <a:endParaRPr kumimoji="0" lang="en-US" sz="11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руководства вежбе</a:t>
                      </a: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 </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Arial"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(може се извести пре АПА)</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23014" marR="2301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vMerge="1">
                  <a:txBody>
                    <a:bodyPr/>
                    <a:lstStyle/>
                    <a:p>
                      <a:endParaRPr lang="en-US"/>
                    </a:p>
                  </a:txBody>
                  <a:tcPr/>
                </a:tc>
                <a:tc vMerge="1">
                  <a:txBody>
                    <a:bodyPr/>
                    <a:lstStyle/>
                    <a:p>
                      <a:endParaRPr lang="en-US"/>
                    </a:p>
                  </a:txBody>
                  <a:tcPr/>
                </a:tc>
              </a:tr>
              <a:tr h="41751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sr-Cyrl-CS" sz="9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txBody>
                  <a:tcPr marL="23014" marR="23014"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txBody>
                  <a:tcPr marL="23014" marR="2301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sr-Cyrl-CS" sz="1000" b="1"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17.</a:t>
                      </a:r>
                      <a:r>
                        <a:rPr kumimoji="0" lang="en-US" sz="1000" b="1"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45</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19.45</a:t>
                      </a:r>
                      <a:endParaRPr kumimoji="0" lang="en-US"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txBody>
                  <a:tcPr marL="23014" marR="2301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Резервно време</a:t>
                      </a:r>
                    </a:p>
                  </a:txBody>
                  <a:tcPr marL="23014" marR="2301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23014" marR="2301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23014" marR="23014"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D9D9D9"/>
                    </a:solidFill>
                  </a:tcPr>
                </a:tc>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fld id="{EFCB8B62-6832-42BB-90B0-521BA1A0D946}" type="slidenum">
              <a:rPr lang="sr-Latn-CS" altLang="en-US"/>
              <a:pPr/>
              <a:t>18</a:t>
            </a:fld>
            <a:endParaRPr lang="sr-Latn-CS" altLang="en-US"/>
          </a:p>
        </p:txBody>
      </p:sp>
      <p:pic>
        <p:nvPicPr>
          <p:cNvPr id="43011" name="Picture 2" descr="A3 Predlog rasporeda elemenata na VPRS sa 1.br KoV ver sa lap top racunarima.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92100"/>
            <a:ext cx="9144000" cy="627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algn="r" eaLnBrk="1" hangingPunct="1"/>
            <a:fld id="{B33D2167-7A0B-4799-BE8A-415A266434D6}" type="slidenum">
              <a:rPr lang="sr-Latn-CS" altLang="en-US"/>
              <a:pPr algn="r" eaLnBrk="1" hangingPunct="1"/>
              <a:t>19</a:t>
            </a:fld>
            <a:endParaRPr lang="sr-Latn-CS" altLang="en-US"/>
          </a:p>
        </p:txBody>
      </p:sp>
      <p:sp>
        <p:nvSpPr>
          <p:cNvPr id="44035" name="TextBox 5"/>
          <p:cNvSpPr txBox="1">
            <a:spLocks noChangeArrowheads="1"/>
          </p:cNvSpPr>
          <p:nvPr/>
        </p:nvSpPr>
        <p:spPr bwMode="auto">
          <a:xfrm>
            <a:off x="0" y="2012950"/>
            <a:ext cx="91440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bg1"/>
                </a:solidFill>
                <a:latin typeface="Arial" panose="020B0604020202020204" pitchFamily="34" charset="0"/>
                <a:cs typeface="Arial" panose="020B0604020202020204" pitchFamily="34" charset="0"/>
              </a:defRPr>
            </a:lvl1pPr>
            <a:lvl2pPr>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marL="0" lvl="1" eaLnBrk="1" hangingPunct="1"/>
            <a:endParaRPr lang="sr-Cyrl-CS" altLang="en-US" sz="2400" b="1">
              <a:solidFill>
                <a:srgbClr val="FF0000"/>
              </a:solidFill>
              <a:latin typeface="Times New Roman" panose="02020603050405020304" pitchFamily="18" charset="0"/>
              <a:cs typeface="Times New Roman" panose="02020603050405020304" pitchFamily="18" charset="0"/>
            </a:endParaRPr>
          </a:p>
          <a:p>
            <a:pPr marL="0" lvl="1" eaLnBrk="1" hangingPunct="1"/>
            <a:r>
              <a:rPr lang="sr-Cyrl-CS" altLang="en-US" sz="2400" b="1">
                <a:solidFill>
                  <a:srgbClr val="0000FF"/>
                </a:solidFill>
                <a:latin typeface="Times New Roman" panose="02020603050405020304" pitchFamily="18" charset="0"/>
                <a:cs typeface="Times New Roman" panose="02020603050405020304" pitchFamily="18" charset="0"/>
              </a:rPr>
              <a:t>ОПНАР претпостављене команде:</a:t>
            </a:r>
          </a:p>
          <a:p>
            <a:pPr eaLnBrk="1" hangingPunct="1"/>
            <a:r>
              <a:rPr lang="sr-Cyrl-CS" altLang="en-US" sz="2400" b="1">
                <a:solidFill>
                  <a:schemeClr val="tx1"/>
                </a:solidFill>
                <a:latin typeface="Times New Roman" panose="02020603050405020304" pitchFamily="18" charset="0"/>
                <a:cs typeface="Times New Roman" panose="02020603050405020304" pitchFamily="18" charset="0"/>
              </a:rPr>
              <a:t>До главне планске конференције</a:t>
            </a:r>
          </a:p>
          <a:p>
            <a:pPr eaLnBrk="1" hangingPunct="1"/>
            <a:endParaRPr lang="ru-RU" altLang="en-US" sz="2400" b="1">
              <a:solidFill>
                <a:schemeClr val="tx1"/>
              </a:solidFill>
              <a:latin typeface="Times New Roman" panose="02020603050405020304" pitchFamily="18" charset="0"/>
              <a:cs typeface="Times New Roman" panose="02020603050405020304" pitchFamily="18" charset="0"/>
            </a:endParaRPr>
          </a:p>
          <a:p>
            <a:pPr eaLnBrk="1" hangingPunct="1"/>
            <a:endParaRPr lang="ru-RU" altLang="en-US" sz="2400" b="1">
              <a:solidFill>
                <a:schemeClr val="tx1"/>
              </a:solidFill>
              <a:latin typeface="Times New Roman" panose="02020603050405020304" pitchFamily="18" charset="0"/>
              <a:cs typeface="Times New Roman" panose="02020603050405020304" pitchFamily="18" charset="0"/>
            </a:endParaRPr>
          </a:p>
          <a:p>
            <a:pPr eaLnBrk="1" hangingPunct="1"/>
            <a:endParaRPr lang="ru-RU" altLang="en-US" sz="2400" b="1">
              <a:solidFill>
                <a:schemeClr val="tx1"/>
              </a:solidFill>
              <a:latin typeface="Times New Roman" panose="02020603050405020304" pitchFamily="18" charset="0"/>
              <a:cs typeface="Times New Roman" panose="02020603050405020304" pitchFamily="18" charset="0"/>
            </a:endParaRPr>
          </a:p>
          <a:p>
            <a:pPr marL="0" lvl="1" eaLnBrk="1" hangingPunct="1"/>
            <a:r>
              <a:rPr lang="sr-Cyrl-CS" altLang="en-US" sz="2400" b="1">
                <a:solidFill>
                  <a:srgbClr val="0000FF"/>
                </a:solidFill>
                <a:latin typeface="Times New Roman" panose="02020603050405020304" pitchFamily="18" charset="0"/>
                <a:cs typeface="Times New Roman" panose="02020603050405020304" pitchFamily="18" charset="0"/>
              </a:rPr>
              <a:t>ОПНАР вежбајуће команде:</a:t>
            </a:r>
          </a:p>
          <a:p>
            <a:pPr marL="0" lvl="1" eaLnBrk="1" hangingPunct="1"/>
            <a:r>
              <a:rPr lang="sr-Cyrl-CS" altLang="en-US" sz="2400" b="1">
                <a:solidFill>
                  <a:schemeClr val="tx1"/>
                </a:solidFill>
                <a:latin typeface="Times New Roman" panose="02020603050405020304" pitchFamily="18" charset="0"/>
                <a:cs typeface="Times New Roman" panose="02020603050405020304" pitchFamily="18" charset="0"/>
              </a:rPr>
              <a:t>45 дана пре вежбе</a:t>
            </a:r>
          </a:p>
        </p:txBody>
      </p:sp>
      <p:sp>
        <p:nvSpPr>
          <p:cNvPr id="5" name="Rounded Rectangle 4"/>
          <p:cNvSpPr/>
          <p:nvPr/>
        </p:nvSpPr>
        <p:spPr>
          <a:xfrm>
            <a:off x="7500938" y="428625"/>
            <a:ext cx="1571625" cy="571500"/>
          </a:xfrm>
          <a:prstGeom prst="round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sr-Cyrl-CS" sz="2400" b="1">
                <a:solidFill>
                  <a:srgbClr val="FFFF00"/>
                </a:solidFill>
                <a:latin typeface="Times New Roman" pitchFamily="18" charset="0"/>
                <a:cs typeface="Times New Roman" pitchFamily="18" charset="0"/>
              </a:rPr>
              <a:t>ОПНАР</a:t>
            </a:r>
            <a:endParaRPr lang="en-US" sz="2400">
              <a:solidFill>
                <a:srgbClr val="FFFF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5"/>
          <p:cNvSpPr txBox="1">
            <a:spLocks noChangeArrowheads="1"/>
          </p:cNvSpPr>
          <p:nvPr/>
        </p:nvSpPr>
        <p:spPr bwMode="auto">
          <a:xfrm>
            <a:off x="214313" y="1744663"/>
            <a:ext cx="8643937"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8925" indent="-288925">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lnSpc>
                <a:spcPct val="150000"/>
              </a:lnSpc>
              <a:buFont typeface="Arial" panose="020B0604020202020204" pitchFamily="34" charset="0"/>
              <a:buChar char="•"/>
            </a:pPr>
            <a:r>
              <a:rPr lang="sr-Cyrl-CS" altLang="en-US" sz="2800" b="1">
                <a:solidFill>
                  <a:schemeClr val="tx1"/>
                </a:solidFill>
                <a:latin typeface="Times New Roman" panose="02020603050405020304" pitchFamily="18" charset="0"/>
                <a:cs typeface="Times New Roman" panose="02020603050405020304" pitchFamily="18" charset="0"/>
              </a:rPr>
              <a:t>Директива за обуку у Војсци Србије</a:t>
            </a:r>
          </a:p>
          <a:p>
            <a:pPr eaLnBrk="1" hangingPunct="1">
              <a:lnSpc>
                <a:spcPct val="150000"/>
              </a:lnSpc>
              <a:buFont typeface="Arial" panose="020B0604020202020204" pitchFamily="34" charset="0"/>
              <a:buChar char="•"/>
            </a:pPr>
            <a:r>
              <a:rPr lang="sr-Cyrl-CS" altLang="en-US" sz="2800" b="1">
                <a:solidFill>
                  <a:schemeClr val="tx1"/>
                </a:solidFill>
                <a:latin typeface="Times New Roman" panose="02020603050405020304" pitchFamily="18" charset="0"/>
                <a:cs typeface="Times New Roman" panose="02020603050405020304" pitchFamily="18" charset="0"/>
              </a:rPr>
              <a:t>Доктрина обуке Војске Србије</a:t>
            </a:r>
          </a:p>
          <a:p>
            <a:pPr eaLnBrk="1" hangingPunct="1">
              <a:lnSpc>
                <a:spcPct val="150000"/>
              </a:lnSpc>
              <a:buFont typeface="Arial" panose="020B0604020202020204" pitchFamily="34" charset="0"/>
              <a:buChar char="•"/>
            </a:pPr>
            <a:r>
              <a:rPr lang="sr-Cyrl-CS" altLang="en-US" sz="2800" b="1">
                <a:solidFill>
                  <a:schemeClr val="tx1"/>
                </a:solidFill>
                <a:latin typeface="Times New Roman" panose="02020603050405020304" pitchFamily="18" charset="0"/>
                <a:cs typeface="Times New Roman" panose="02020603050405020304" pitchFamily="18" charset="0"/>
              </a:rPr>
              <a:t>Основе за управљање обуком у Војсци Србије</a:t>
            </a:r>
          </a:p>
          <a:p>
            <a:pPr eaLnBrk="1" hangingPunct="1">
              <a:lnSpc>
                <a:spcPct val="150000"/>
              </a:lnSpc>
              <a:buFont typeface="Arial" panose="020B0604020202020204" pitchFamily="34" charset="0"/>
              <a:buChar char="•"/>
            </a:pPr>
            <a:r>
              <a:rPr lang="sr-Cyrl-CS" altLang="en-US" sz="2800" b="1">
                <a:solidFill>
                  <a:schemeClr val="tx1"/>
                </a:solidFill>
                <a:latin typeface="Times New Roman" panose="02020603050405020304" pitchFamily="18" charset="0"/>
                <a:cs typeface="Times New Roman" panose="02020603050405020304" pitchFamily="18" charset="0"/>
              </a:rPr>
              <a:t>Упутство за управљање обуком видова</a:t>
            </a:r>
          </a:p>
          <a:p>
            <a:pPr eaLnBrk="1" hangingPunct="1">
              <a:lnSpc>
                <a:spcPct val="150000"/>
              </a:lnSpc>
              <a:buFont typeface="Arial" panose="020B0604020202020204" pitchFamily="34" charset="0"/>
              <a:buChar char="•"/>
            </a:pPr>
            <a:r>
              <a:rPr lang="sr-Cyrl-CS" altLang="en-US" sz="2800" b="1">
                <a:solidFill>
                  <a:schemeClr val="tx1"/>
                </a:solidFill>
                <a:latin typeface="Times New Roman" panose="02020603050405020304" pitchFamily="18" charset="0"/>
                <a:cs typeface="Times New Roman" panose="02020603050405020304" pitchFamily="18" charset="0"/>
              </a:rPr>
              <a:t>Упутство о вежбама у Војсци Србије</a:t>
            </a:r>
          </a:p>
          <a:p>
            <a:pPr eaLnBrk="1" hangingPunct="1">
              <a:lnSpc>
                <a:spcPct val="150000"/>
              </a:lnSpc>
              <a:buFont typeface="Arial" panose="020B0604020202020204" pitchFamily="34" charset="0"/>
              <a:buChar char="•"/>
            </a:pPr>
            <a:r>
              <a:rPr lang="sr-Cyrl-CS" altLang="en-US" sz="2800" b="1">
                <a:solidFill>
                  <a:schemeClr val="tx1"/>
                </a:solidFill>
                <a:latin typeface="Times New Roman" panose="02020603050405020304" pitchFamily="18" charset="0"/>
                <a:cs typeface="Times New Roman" panose="02020603050405020304" pitchFamily="18" charset="0"/>
              </a:rPr>
              <a:t>Смернице за реализацију ВПРС</a:t>
            </a:r>
          </a:p>
        </p:txBody>
      </p:sp>
      <p:sp>
        <p:nvSpPr>
          <p:cNvPr id="3" name="Rounded Rectangle 2"/>
          <p:cNvSpPr/>
          <p:nvPr/>
        </p:nvSpPr>
        <p:spPr>
          <a:xfrm>
            <a:off x="5357813" y="428625"/>
            <a:ext cx="3714750" cy="785813"/>
          </a:xfrm>
          <a:prstGeom prst="round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sr-Cyrl-CS" sz="1800" b="1">
                <a:solidFill>
                  <a:srgbClr val="FFFF00"/>
                </a:solidFill>
                <a:effectLst>
                  <a:outerShdw blurRad="38100" dist="38100" dir="2700000" algn="tl">
                    <a:srgbClr val="000000"/>
                  </a:outerShdw>
                </a:effectLst>
                <a:latin typeface="Times New Roman" pitchFamily="18" charset="0"/>
                <a:cs typeface="Times New Roman" pitchFamily="18" charset="0"/>
              </a:rPr>
              <a:t>ДОКУМЕНТА ЗА ПЛАНИРАЊЕ И ПРИПРЕМУ ВПРС</a:t>
            </a:r>
            <a:endParaRPr lang="en-US" sz="1800">
              <a:solidFill>
                <a:srgbClr val="FFFF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LGD i LS.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fld id="{B92BD903-AC9D-4776-82B3-05555DE0340D}" type="slidenum">
              <a:rPr lang="en-US" altLang="en-US"/>
              <a:pPr/>
              <a:t>20</a:t>
            </a:fld>
            <a:endParaRPr lang="en-US" altLang="en-US"/>
          </a:p>
        </p:txBody>
      </p:sp>
      <p:sp>
        <p:nvSpPr>
          <p:cNvPr id="4" name="Rounded Rectangle 3"/>
          <p:cNvSpPr/>
          <p:nvPr/>
        </p:nvSpPr>
        <p:spPr>
          <a:xfrm>
            <a:off x="214313" y="5857875"/>
            <a:ext cx="3500437" cy="785813"/>
          </a:xfrm>
          <a:prstGeom prst="round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sr-Cyrl-CS" sz="2000" b="1">
                <a:solidFill>
                  <a:srgbClr val="FFFF00"/>
                </a:solidFill>
                <a:latin typeface="Times New Roman" pitchFamily="18" charset="0"/>
                <a:cs typeface="Times New Roman" pitchFamily="18" charset="0"/>
              </a:rPr>
              <a:t>ГЛАВНИ ДОГАЂАЈИ И СУПОЗИЦИЈЕ</a:t>
            </a:r>
            <a:endParaRPr lang="en-US" sz="2000">
              <a:solidFill>
                <a:srgbClr val="FFFF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39"/>
          <p:cNvGrpSpPr>
            <a:grpSpLocks/>
          </p:cNvGrpSpPr>
          <p:nvPr/>
        </p:nvGrpSpPr>
        <p:grpSpPr bwMode="auto">
          <a:xfrm>
            <a:off x="7164388" y="1909763"/>
            <a:ext cx="1800225" cy="1752600"/>
            <a:chOff x="7164388" y="1909236"/>
            <a:chExt cx="1800225" cy="1752600"/>
          </a:xfrm>
        </p:grpSpPr>
        <p:grpSp>
          <p:nvGrpSpPr>
            <p:cNvPr id="47123" name="Group 33"/>
            <p:cNvGrpSpPr>
              <a:grpSpLocks/>
            </p:cNvGrpSpPr>
            <p:nvPr/>
          </p:nvGrpSpPr>
          <p:grpSpPr bwMode="auto">
            <a:xfrm>
              <a:off x="7164388" y="1909236"/>
              <a:ext cx="1800225" cy="1752600"/>
              <a:chOff x="7164388" y="1909236"/>
              <a:chExt cx="1800225" cy="1752600"/>
            </a:xfrm>
          </p:grpSpPr>
          <p:pic>
            <p:nvPicPr>
              <p:cNvPr id="47125" name="Picture 5" descr="ANd9GcRmiuVOtfH9PnZOGUMRzL0rd2TtnErTZlB7mppVw3YIOFKkkhsO33o5lHj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388" y="1909236"/>
                <a:ext cx="18002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26" name="WordArt 6"/>
              <p:cNvSpPr>
                <a:spLocks noChangeArrowheads="1" noChangeShapeType="1" noTextEdit="1"/>
              </p:cNvSpPr>
              <p:nvPr/>
            </p:nvSpPr>
            <p:spPr bwMode="auto">
              <a:xfrm>
                <a:off x="7415550" y="2141077"/>
                <a:ext cx="1325965" cy="1287923"/>
              </a:xfrm>
              <a:prstGeom prst="rect">
                <a:avLst/>
              </a:prstGeom>
            </p:spPr>
            <p:txBody>
              <a:bodyPr spcFirstLastPara="1" wrap="none" fromWordArt="1">
                <a:prstTxWarp prst="textArchUp">
                  <a:avLst>
                    <a:gd name="adj" fmla="val 6080890"/>
                  </a:avLst>
                </a:prstTxWarp>
              </a:bodyPr>
              <a:lstStyle/>
              <a:p>
                <a:pPr algn="ctr"/>
                <a:r>
                  <a:rPr lang="sr-Cyrl-CS" sz="1600" kern="10">
                    <a:ln w="9525">
                      <a:solidFill>
                        <a:srgbClr val="000000"/>
                      </a:solidFill>
                      <a:round/>
                      <a:headEnd/>
                      <a:tailEnd/>
                    </a:ln>
                    <a:solidFill>
                      <a:srgbClr val="000000"/>
                    </a:solidFill>
                    <a:latin typeface="Arial Black" panose="020B0A04020102020204" pitchFamily="34" charset="0"/>
                  </a:rPr>
                  <a:t>ЦИЉ ОБУЧАВАЊА</a:t>
                </a:r>
                <a:endParaRPr lang="en-US" sz="1600" kern="10">
                  <a:ln w="9525">
                    <a:solidFill>
                      <a:srgbClr val="000000"/>
                    </a:solidFill>
                    <a:round/>
                    <a:headEnd/>
                    <a:tailEnd/>
                  </a:ln>
                  <a:solidFill>
                    <a:srgbClr val="000000"/>
                  </a:solidFill>
                  <a:latin typeface="Arial Black" panose="020B0A04020102020204" pitchFamily="34" charset="0"/>
                </a:endParaRPr>
              </a:p>
            </p:txBody>
          </p:sp>
        </p:grpSp>
        <p:sp>
          <p:nvSpPr>
            <p:cNvPr id="47124" name="Text Box 11"/>
            <p:cNvSpPr txBox="1">
              <a:spLocks noChangeArrowheads="1"/>
            </p:cNvSpPr>
            <p:nvPr/>
          </p:nvSpPr>
          <p:spPr bwMode="auto">
            <a:xfrm>
              <a:off x="7800009" y="2421399"/>
              <a:ext cx="674909" cy="82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spcBef>
                  <a:spcPct val="50000"/>
                </a:spcBef>
              </a:pPr>
              <a:r>
                <a:rPr lang="sv-SE" altLang="en-US" sz="4800" b="1"/>
                <a:t>1</a:t>
              </a:r>
            </a:p>
          </p:txBody>
        </p:sp>
      </p:grpSp>
      <p:sp>
        <p:nvSpPr>
          <p:cNvPr id="47107" name="AutoShape 2" descr="http://1.bp.blogspot.com/-qdgRq2wPIH8/T2KJhW-mPoI/AAAAAAAACvk/lQmob2oxWqE/s1600/arrow.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endParaRPr lang="en-US" altLang="en-US"/>
          </a:p>
        </p:txBody>
      </p:sp>
      <p:grpSp>
        <p:nvGrpSpPr>
          <p:cNvPr id="47108" name="Group 34"/>
          <p:cNvGrpSpPr>
            <a:grpSpLocks/>
          </p:cNvGrpSpPr>
          <p:nvPr/>
        </p:nvGrpSpPr>
        <p:grpSpPr bwMode="auto">
          <a:xfrm>
            <a:off x="1341438" y="1857375"/>
            <a:ext cx="3429000" cy="1438275"/>
            <a:chOff x="1342050" y="1857364"/>
            <a:chExt cx="3429000" cy="1438275"/>
          </a:xfrm>
        </p:grpSpPr>
        <p:grpSp>
          <p:nvGrpSpPr>
            <p:cNvPr id="47116" name="Group 25"/>
            <p:cNvGrpSpPr>
              <a:grpSpLocks/>
            </p:cNvGrpSpPr>
            <p:nvPr/>
          </p:nvGrpSpPr>
          <p:grpSpPr bwMode="auto">
            <a:xfrm>
              <a:off x="1342050" y="1857364"/>
              <a:ext cx="3429000" cy="1438275"/>
              <a:chOff x="3136890" y="1714488"/>
              <a:chExt cx="3429000" cy="1438275"/>
            </a:xfrm>
          </p:grpSpPr>
          <p:pic>
            <p:nvPicPr>
              <p:cNvPr id="47121" name="Picture 80" descr="STRELA"/>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3123"/>
              <a:stretch>
                <a:fillRect/>
              </a:stretch>
            </p:blipFill>
            <p:spPr bwMode="auto">
              <a:xfrm>
                <a:off x="3136890" y="1714488"/>
                <a:ext cx="34290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ounded Rectangle 24"/>
              <p:cNvSpPr/>
              <p:nvPr/>
            </p:nvSpPr>
            <p:spPr>
              <a:xfrm>
                <a:off x="4073515" y="2320913"/>
                <a:ext cx="2008187" cy="26035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sr-Cyrl-CS" sz="1600" b="1">
                    <a:solidFill>
                      <a:srgbClr val="FFFFFF"/>
                    </a:solidFill>
                    <a:cs typeface="Arial" charset="0"/>
                  </a:rPr>
                  <a:t>СУПОЗИЦИЈА 1</a:t>
                </a:r>
                <a:endParaRPr lang="en-US" sz="1600" b="1">
                  <a:solidFill>
                    <a:srgbClr val="FFFFFF"/>
                  </a:solidFill>
                  <a:cs typeface="Arial" charset="0"/>
                </a:endParaRPr>
              </a:p>
            </p:txBody>
          </p:sp>
        </p:grpSp>
        <p:sp>
          <p:nvSpPr>
            <p:cNvPr id="29" name="Rounded Rectangle 28"/>
            <p:cNvSpPr/>
            <p:nvPr/>
          </p:nvSpPr>
          <p:spPr bwMode="auto">
            <a:xfrm rot="18910209">
              <a:off x="1738925" y="2805102"/>
              <a:ext cx="576262" cy="14446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30" name="Rounded Rectangle 29"/>
            <p:cNvSpPr/>
            <p:nvPr/>
          </p:nvSpPr>
          <p:spPr bwMode="auto">
            <a:xfrm rot="2769379">
              <a:off x="1710350" y="2205027"/>
              <a:ext cx="576262" cy="14446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32" name="Rounded Rectangle 31"/>
            <p:cNvSpPr/>
            <p:nvPr/>
          </p:nvSpPr>
          <p:spPr bwMode="auto">
            <a:xfrm rot="2769379">
              <a:off x="1461906" y="2324883"/>
              <a:ext cx="508000" cy="14446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33" name="Rounded Rectangle 32"/>
            <p:cNvSpPr/>
            <p:nvPr/>
          </p:nvSpPr>
          <p:spPr bwMode="auto">
            <a:xfrm rot="18786341">
              <a:off x="1476194" y="2702707"/>
              <a:ext cx="469900" cy="14446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grpSp>
      <p:pic>
        <p:nvPicPr>
          <p:cNvPr id="42"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750" y="333375"/>
            <a:ext cx="665163" cy="6302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3" name="Picture 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476250"/>
            <a:ext cx="747713"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650" y="4868863"/>
            <a:ext cx="94615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8175" y="4508500"/>
            <a:ext cx="79216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87675" y="4292600"/>
            <a:ext cx="576263" cy="7318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1" name="Rounded Rectangle 30"/>
          <p:cNvSpPr/>
          <p:nvPr/>
        </p:nvSpPr>
        <p:spPr>
          <a:xfrm>
            <a:off x="2428875" y="571500"/>
            <a:ext cx="1357313" cy="571500"/>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sr-Cyrl-CS" b="1">
                <a:solidFill>
                  <a:schemeClr val="tx1"/>
                </a:solidFill>
                <a:cs typeface="Arial" charset="0"/>
              </a:rPr>
              <a:t>СУСЕДНЕ  Ј-ЦЕ</a:t>
            </a:r>
            <a:endParaRPr lang="en-US" b="1">
              <a:solidFill>
                <a:schemeClr val="tx1"/>
              </a:solidFill>
              <a:cs typeface="Arial" charset="0"/>
            </a:endParaRPr>
          </a:p>
        </p:txBody>
      </p:sp>
      <p:sp>
        <p:nvSpPr>
          <p:cNvPr id="22" name="Rounded Rectangle 21"/>
          <p:cNvSpPr/>
          <p:nvPr/>
        </p:nvSpPr>
        <p:spPr>
          <a:xfrm>
            <a:off x="5572125" y="428625"/>
            <a:ext cx="3500438" cy="785813"/>
          </a:xfrm>
          <a:prstGeom prst="round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sr-Cyrl-CS" sz="2000" b="1">
                <a:solidFill>
                  <a:srgbClr val="FFFF00"/>
                </a:solidFill>
                <a:latin typeface="Times New Roman" pitchFamily="18" charset="0"/>
                <a:cs typeface="Times New Roman" pitchFamily="18" charset="0"/>
              </a:rPr>
              <a:t>ВЕЗА СУПОЗИЦИЈА И ЦИЉЕВА ОБУЧАВАЊА</a:t>
            </a:r>
            <a:endParaRPr lang="en-US" sz="2000">
              <a:solidFill>
                <a:srgbClr val="FFFF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ox(in)">
                                      <p:cBhvr>
                                        <p:cTn id="7" dur="500"/>
                                        <p:tgtEl>
                                          <p:spTgt spid="42"/>
                                        </p:tgtEl>
                                      </p:cBhvr>
                                    </p:animEffect>
                                  </p:childTnLst>
                                </p:cTn>
                              </p:par>
                            </p:childTnLst>
                          </p:cTn>
                        </p:par>
                        <p:par>
                          <p:cTn id="8" fill="hold" nodeType="afterGroup">
                            <p:stCondLst>
                              <p:cond delay="500"/>
                            </p:stCondLst>
                            <p:childTnLst>
                              <p:par>
                                <p:cTn id="9" presetID="63" presetClass="path" presetSubtype="0" accel="50000" decel="50000" fill="hold" nodeType="afterEffect">
                                  <p:stCondLst>
                                    <p:cond delay="0"/>
                                  </p:stCondLst>
                                  <p:childTnLst>
                                    <p:animMotion origin="layout" path="M -2.5E-6 -4.44444E-6 L 0.17639 0.25857 " pathEditMode="relative" rAng="0" ptsTypes="AA">
                                      <p:cBhvr>
                                        <p:cTn id="10" dur="2000" fill="hold"/>
                                        <p:tgtEl>
                                          <p:spTgt spid="42"/>
                                        </p:tgtEl>
                                        <p:attrNameLst>
                                          <p:attrName>ppt_x</p:attrName>
                                          <p:attrName>ppt_y</p:attrName>
                                        </p:attrNameLst>
                                      </p:cBhvr>
                                      <p:rCtr x="8819" y="12917"/>
                                    </p:animMotion>
                                  </p:childTnLst>
                                </p:cTn>
                              </p:par>
                            </p:childTnLst>
                          </p:cTn>
                        </p:par>
                        <p:par>
                          <p:cTn id="11" fill="hold" nodeType="afterGroup">
                            <p:stCondLst>
                              <p:cond delay="2500"/>
                            </p:stCondLst>
                            <p:childTnLst>
                              <p:par>
                                <p:cTn id="12" presetID="3" presetClass="exit" presetSubtype="10" fill="hold" nodeType="afterEffect">
                                  <p:stCondLst>
                                    <p:cond delay="0"/>
                                  </p:stCondLst>
                                  <p:childTnLst>
                                    <p:animEffect transition="out" filter="blinds(horizontal)">
                                      <p:cBhvr>
                                        <p:cTn id="13" dur="500"/>
                                        <p:tgtEl>
                                          <p:spTgt spid="42"/>
                                        </p:tgtEl>
                                      </p:cBhvr>
                                    </p:animEffect>
                                    <p:set>
                                      <p:cBhvr>
                                        <p:cTn id="14" dur="1" fill="hold">
                                          <p:stCondLst>
                                            <p:cond delay="499"/>
                                          </p:stCondLst>
                                        </p:cTn>
                                        <p:tgtEl>
                                          <p:spTgt spid="42"/>
                                        </p:tgtEl>
                                        <p:attrNameLst>
                                          <p:attrName>style.visibility</p:attrName>
                                        </p:attrNameLst>
                                      </p:cBhvr>
                                      <p:to>
                                        <p:strVal val="hidden"/>
                                      </p:to>
                                    </p:set>
                                  </p:childTnLst>
                                </p:cTn>
                              </p:par>
                            </p:childTnLst>
                          </p:cTn>
                        </p:par>
                        <p:par>
                          <p:cTn id="15" fill="hold" nodeType="afterGroup">
                            <p:stCondLst>
                              <p:cond delay="3000"/>
                            </p:stCondLst>
                            <p:childTnLst>
                              <p:par>
                                <p:cTn id="16" presetID="4" presetClass="entr" presetSubtype="16" fill="hold" nodeType="after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box(in)">
                                      <p:cBhvr>
                                        <p:cTn id="18" dur="500"/>
                                        <p:tgtEl>
                                          <p:spTgt spid="43"/>
                                        </p:tgtEl>
                                      </p:cBhvr>
                                    </p:animEffect>
                                  </p:childTnLst>
                                </p:cTn>
                              </p:par>
                            </p:childTnLst>
                          </p:cTn>
                        </p:par>
                        <p:par>
                          <p:cTn id="19" fill="hold" nodeType="afterGroup">
                            <p:stCondLst>
                              <p:cond delay="3500"/>
                            </p:stCondLst>
                            <p:childTnLst>
                              <p:par>
                                <p:cTn id="20" presetID="63" presetClass="path" presetSubtype="0" accel="50000" decel="50000" fill="hold" nodeType="afterEffect">
                                  <p:stCondLst>
                                    <p:cond delay="0"/>
                                  </p:stCondLst>
                                  <p:childTnLst>
                                    <p:animMotion origin="layout" path="M 3.05556E-6 2.22222E-6 L 0.09305 0.2419 " pathEditMode="relative" rAng="0" ptsTypes="AA">
                                      <p:cBhvr>
                                        <p:cTn id="21" dur="2000" fill="hold"/>
                                        <p:tgtEl>
                                          <p:spTgt spid="43"/>
                                        </p:tgtEl>
                                        <p:attrNameLst>
                                          <p:attrName>ppt_x</p:attrName>
                                          <p:attrName>ppt_y</p:attrName>
                                        </p:attrNameLst>
                                      </p:cBhvr>
                                      <p:rCtr x="4653" y="12083"/>
                                    </p:animMotion>
                                  </p:childTnLst>
                                </p:cTn>
                              </p:par>
                            </p:childTnLst>
                          </p:cTn>
                        </p:par>
                        <p:par>
                          <p:cTn id="22" fill="hold" nodeType="afterGroup">
                            <p:stCondLst>
                              <p:cond delay="5500"/>
                            </p:stCondLst>
                            <p:childTnLst>
                              <p:par>
                                <p:cTn id="23" presetID="4" presetClass="exit" presetSubtype="16" fill="hold" nodeType="afterEffect">
                                  <p:stCondLst>
                                    <p:cond delay="0"/>
                                  </p:stCondLst>
                                  <p:childTnLst>
                                    <p:animEffect transition="out" filter="box(in)">
                                      <p:cBhvr>
                                        <p:cTn id="24" dur="500"/>
                                        <p:tgtEl>
                                          <p:spTgt spid="43"/>
                                        </p:tgtEl>
                                      </p:cBhvr>
                                    </p:animEffect>
                                    <p:set>
                                      <p:cBhvr>
                                        <p:cTn id="25" dur="1" fill="hold">
                                          <p:stCondLst>
                                            <p:cond delay="499"/>
                                          </p:stCondLst>
                                        </p:cTn>
                                        <p:tgtEl>
                                          <p:spTgt spid="43"/>
                                        </p:tgtEl>
                                        <p:attrNameLst>
                                          <p:attrName>style.visibility</p:attrName>
                                        </p:attrNameLst>
                                      </p:cBhvr>
                                      <p:to>
                                        <p:strVal val="hidden"/>
                                      </p:to>
                                    </p:set>
                                  </p:childTnLst>
                                </p:cTn>
                              </p:par>
                            </p:childTnLst>
                          </p:cTn>
                        </p:par>
                        <p:par>
                          <p:cTn id="26" fill="hold" nodeType="afterGroup">
                            <p:stCondLst>
                              <p:cond delay="6000"/>
                            </p:stCondLst>
                            <p:childTnLst>
                              <p:par>
                                <p:cTn id="27" presetID="4" presetClass="entr" presetSubtype="16"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box(in)">
                                      <p:cBhvr>
                                        <p:cTn id="29" dur="500"/>
                                        <p:tgtEl>
                                          <p:spTgt spid="44"/>
                                        </p:tgtEl>
                                      </p:cBhvr>
                                    </p:animEffect>
                                  </p:childTnLst>
                                </p:cTn>
                              </p:par>
                            </p:childTnLst>
                          </p:cTn>
                        </p:par>
                        <p:par>
                          <p:cTn id="30" fill="hold" nodeType="afterGroup">
                            <p:stCondLst>
                              <p:cond delay="6500"/>
                            </p:stCondLst>
                            <p:childTnLst>
                              <p:par>
                                <p:cTn id="31" presetID="63" presetClass="path" presetSubtype="0" accel="50000" decel="50000" fill="hold" nodeType="afterEffect">
                                  <p:stCondLst>
                                    <p:cond delay="0"/>
                                  </p:stCondLst>
                                  <p:childTnLst>
                                    <p:animMotion origin="layout" path="M 5E-6 -3.7037E-6 L 0.16876 -0.36296 " pathEditMode="relative" rAng="0" ptsTypes="AA">
                                      <p:cBhvr>
                                        <p:cTn id="32" dur="2000" fill="hold"/>
                                        <p:tgtEl>
                                          <p:spTgt spid="44"/>
                                        </p:tgtEl>
                                        <p:attrNameLst>
                                          <p:attrName>ppt_x</p:attrName>
                                          <p:attrName>ppt_y</p:attrName>
                                        </p:attrNameLst>
                                      </p:cBhvr>
                                      <p:rCtr x="8438" y="-18148"/>
                                    </p:animMotion>
                                  </p:childTnLst>
                                </p:cTn>
                              </p:par>
                            </p:childTnLst>
                          </p:cTn>
                        </p:par>
                        <p:par>
                          <p:cTn id="33" fill="hold" nodeType="afterGroup">
                            <p:stCondLst>
                              <p:cond delay="8500"/>
                            </p:stCondLst>
                            <p:childTnLst>
                              <p:par>
                                <p:cTn id="34" presetID="4" presetClass="exit" presetSubtype="16" fill="hold" nodeType="afterEffect">
                                  <p:stCondLst>
                                    <p:cond delay="0"/>
                                  </p:stCondLst>
                                  <p:childTnLst>
                                    <p:animEffect transition="out" filter="box(in)">
                                      <p:cBhvr>
                                        <p:cTn id="35" dur="500"/>
                                        <p:tgtEl>
                                          <p:spTgt spid="44"/>
                                        </p:tgtEl>
                                      </p:cBhvr>
                                    </p:animEffect>
                                    <p:set>
                                      <p:cBhvr>
                                        <p:cTn id="36" dur="1" fill="hold">
                                          <p:stCondLst>
                                            <p:cond delay="499"/>
                                          </p:stCondLst>
                                        </p:cTn>
                                        <p:tgtEl>
                                          <p:spTgt spid="44"/>
                                        </p:tgtEl>
                                        <p:attrNameLst>
                                          <p:attrName>style.visibility</p:attrName>
                                        </p:attrNameLst>
                                      </p:cBhvr>
                                      <p:to>
                                        <p:strVal val="hidden"/>
                                      </p:to>
                                    </p:set>
                                  </p:childTnLst>
                                </p:cTn>
                              </p:par>
                            </p:childTnLst>
                          </p:cTn>
                        </p:par>
                        <p:par>
                          <p:cTn id="37" fill="hold" nodeType="afterGroup">
                            <p:stCondLst>
                              <p:cond delay="9000"/>
                            </p:stCondLst>
                            <p:childTnLst>
                              <p:par>
                                <p:cTn id="38" presetID="4" presetClass="entr" presetSubtype="16" fill="hold" nodeType="after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box(in)">
                                      <p:cBhvr>
                                        <p:cTn id="40" dur="500"/>
                                        <p:tgtEl>
                                          <p:spTgt spid="45"/>
                                        </p:tgtEl>
                                      </p:cBhvr>
                                    </p:animEffect>
                                  </p:childTnLst>
                                </p:cTn>
                              </p:par>
                            </p:childTnLst>
                          </p:cTn>
                        </p:par>
                        <p:par>
                          <p:cTn id="41" fill="hold" nodeType="afterGroup">
                            <p:stCondLst>
                              <p:cond delay="9500"/>
                            </p:stCondLst>
                            <p:childTnLst>
                              <p:par>
                                <p:cTn id="42" presetID="63" presetClass="path" presetSubtype="0" accel="50000" decel="50000" fill="hold" nodeType="afterEffect">
                                  <p:stCondLst>
                                    <p:cond delay="0"/>
                                  </p:stCondLst>
                                  <p:childTnLst>
                                    <p:animMotion origin="layout" path="M 2.77778E-7 2.59259E-6 L 0.06701 -0.32292 " pathEditMode="relative" rAng="0" ptsTypes="AA">
                                      <p:cBhvr>
                                        <p:cTn id="43" dur="2000" fill="hold"/>
                                        <p:tgtEl>
                                          <p:spTgt spid="45"/>
                                        </p:tgtEl>
                                        <p:attrNameLst>
                                          <p:attrName>ppt_x</p:attrName>
                                          <p:attrName>ppt_y</p:attrName>
                                        </p:attrNameLst>
                                      </p:cBhvr>
                                      <p:rCtr x="3351" y="-16157"/>
                                    </p:animMotion>
                                  </p:childTnLst>
                                </p:cTn>
                              </p:par>
                            </p:childTnLst>
                          </p:cTn>
                        </p:par>
                        <p:par>
                          <p:cTn id="44" fill="hold" nodeType="afterGroup">
                            <p:stCondLst>
                              <p:cond delay="11500"/>
                            </p:stCondLst>
                            <p:childTnLst>
                              <p:par>
                                <p:cTn id="45" presetID="4" presetClass="exit" presetSubtype="16" fill="hold" nodeType="afterEffect">
                                  <p:stCondLst>
                                    <p:cond delay="0"/>
                                  </p:stCondLst>
                                  <p:childTnLst>
                                    <p:animEffect transition="out" filter="box(in)">
                                      <p:cBhvr>
                                        <p:cTn id="46" dur="500"/>
                                        <p:tgtEl>
                                          <p:spTgt spid="45"/>
                                        </p:tgtEl>
                                      </p:cBhvr>
                                    </p:animEffect>
                                    <p:set>
                                      <p:cBhvr>
                                        <p:cTn id="47" dur="1" fill="hold">
                                          <p:stCondLst>
                                            <p:cond delay="499"/>
                                          </p:stCondLst>
                                        </p:cTn>
                                        <p:tgtEl>
                                          <p:spTgt spid="45"/>
                                        </p:tgtEl>
                                        <p:attrNameLst>
                                          <p:attrName>style.visibility</p:attrName>
                                        </p:attrNameLst>
                                      </p:cBhvr>
                                      <p:to>
                                        <p:strVal val="hidden"/>
                                      </p:to>
                                    </p:set>
                                  </p:childTnLst>
                                </p:cTn>
                              </p:par>
                            </p:childTnLst>
                          </p:cTn>
                        </p:par>
                        <p:par>
                          <p:cTn id="48" fill="hold" nodeType="afterGroup">
                            <p:stCondLst>
                              <p:cond delay="12000"/>
                            </p:stCondLst>
                            <p:childTnLst>
                              <p:par>
                                <p:cTn id="49" presetID="4" presetClass="entr" presetSubtype="16" fill="hold" nodeType="after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box(in)">
                                      <p:cBhvr>
                                        <p:cTn id="51" dur="500"/>
                                        <p:tgtEl>
                                          <p:spTgt spid="46"/>
                                        </p:tgtEl>
                                      </p:cBhvr>
                                    </p:animEffect>
                                  </p:childTnLst>
                                </p:cTn>
                              </p:par>
                            </p:childTnLst>
                          </p:cTn>
                        </p:par>
                        <p:par>
                          <p:cTn id="52" fill="hold" nodeType="afterGroup">
                            <p:stCondLst>
                              <p:cond delay="12500"/>
                            </p:stCondLst>
                            <p:childTnLst>
                              <p:par>
                                <p:cTn id="53" presetID="63" presetClass="path" presetSubtype="0" accel="50000" decel="50000" fill="hold" nodeType="afterEffect">
                                  <p:stCondLst>
                                    <p:cond delay="0"/>
                                  </p:stCondLst>
                                  <p:childTnLst>
                                    <p:animMotion origin="layout" path="M 2.77778E-7 3.33333E-6 L -0.00781 -0.29468 " pathEditMode="relative" rAng="0" ptsTypes="AA">
                                      <p:cBhvr>
                                        <p:cTn id="54" dur="2000" fill="hold"/>
                                        <p:tgtEl>
                                          <p:spTgt spid="46"/>
                                        </p:tgtEl>
                                        <p:attrNameLst>
                                          <p:attrName>ppt_x</p:attrName>
                                          <p:attrName>ppt_y</p:attrName>
                                        </p:attrNameLst>
                                      </p:cBhvr>
                                      <p:rCtr x="-399" y="-14745"/>
                                    </p:animMotion>
                                  </p:childTnLst>
                                </p:cTn>
                              </p:par>
                            </p:childTnLst>
                          </p:cTn>
                        </p:par>
                        <p:par>
                          <p:cTn id="55" fill="hold" nodeType="afterGroup">
                            <p:stCondLst>
                              <p:cond delay="14500"/>
                            </p:stCondLst>
                            <p:childTnLst>
                              <p:par>
                                <p:cTn id="56" presetID="4" presetClass="exit" presetSubtype="16" fill="hold" nodeType="afterEffect">
                                  <p:stCondLst>
                                    <p:cond delay="0"/>
                                  </p:stCondLst>
                                  <p:childTnLst>
                                    <p:animEffect transition="out" filter="box(in)">
                                      <p:cBhvr>
                                        <p:cTn id="57" dur="500"/>
                                        <p:tgtEl>
                                          <p:spTgt spid="46"/>
                                        </p:tgtEl>
                                      </p:cBhvr>
                                    </p:animEffect>
                                    <p:set>
                                      <p:cBhvr>
                                        <p:cTn id="58" dur="1" fill="hold">
                                          <p:stCondLst>
                                            <p:cond delay="499"/>
                                          </p:stCondLst>
                                        </p:cTn>
                                        <p:tgtEl>
                                          <p:spTgt spid="46"/>
                                        </p:tgtEl>
                                        <p:attrNameLst>
                                          <p:attrName>style.visibility</p:attrName>
                                        </p:attrNameLst>
                                      </p:cBhvr>
                                      <p:to>
                                        <p:strVal val="hidden"/>
                                      </p:to>
                                    </p:set>
                                  </p:childTnLst>
                                </p:cTn>
                              </p:par>
                            </p:childTnLst>
                          </p:cTn>
                        </p:par>
                        <p:par>
                          <p:cTn id="59" fill="hold" nodeType="afterGroup">
                            <p:stCondLst>
                              <p:cond delay="15000"/>
                            </p:stCondLst>
                            <p:childTnLst>
                              <p:par>
                                <p:cTn id="60" presetID="4" presetClass="entr" presetSubtype="16"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box(in)">
                                      <p:cBhvr>
                                        <p:cTn id="62" dur="500"/>
                                        <p:tgtEl>
                                          <p:spTgt spid="31"/>
                                        </p:tgtEl>
                                      </p:cBhvr>
                                    </p:animEffect>
                                  </p:childTnLst>
                                </p:cTn>
                              </p:par>
                            </p:childTnLst>
                          </p:cTn>
                        </p:par>
                        <p:par>
                          <p:cTn id="63" fill="hold" nodeType="afterGroup">
                            <p:stCondLst>
                              <p:cond delay="15500"/>
                            </p:stCondLst>
                            <p:childTnLst>
                              <p:par>
                                <p:cTn id="64" presetID="42" presetClass="path" presetSubtype="0" accel="50000" decel="50000" fill="hold" grpId="1" nodeType="afterEffect">
                                  <p:stCondLst>
                                    <p:cond delay="0"/>
                                  </p:stCondLst>
                                  <p:childTnLst>
                                    <p:animMotion origin="layout" path="M 5E-6 -3.25468E-6 L 0.02223 0.2489 " pathEditMode="relative" rAng="0" ptsTypes="AA">
                                      <p:cBhvr>
                                        <p:cTn id="65" dur="2000" fill="hold"/>
                                        <p:tgtEl>
                                          <p:spTgt spid="31"/>
                                        </p:tgtEl>
                                        <p:attrNameLst>
                                          <p:attrName>ppt_x</p:attrName>
                                          <p:attrName>ppt_y</p:attrName>
                                        </p:attrNameLst>
                                      </p:cBhvr>
                                      <p:rCtr x="1111" y="12445"/>
                                    </p:animMotion>
                                  </p:childTnLst>
                                </p:cTn>
                              </p:par>
                            </p:childTnLst>
                          </p:cTn>
                        </p:par>
                        <p:par>
                          <p:cTn id="66" fill="hold" nodeType="afterGroup">
                            <p:stCondLst>
                              <p:cond delay="17500"/>
                            </p:stCondLst>
                            <p:childTnLst>
                              <p:par>
                                <p:cTn id="67" presetID="4" presetClass="exit" presetSubtype="16" fill="hold" grpId="2" nodeType="afterEffect">
                                  <p:stCondLst>
                                    <p:cond delay="0"/>
                                  </p:stCondLst>
                                  <p:childTnLst>
                                    <p:animEffect transition="out" filter="box(in)">
                                      <p:cBhvr>
                                        <p:cTn id="68" dur="500"/>
                                        <p:tgtEl>
                                          <p:spTgt spid="31"/>
                                        </p:tgtEl>
                                      </p:cBhvr>
                                    </p:animEffect>
                                    <p:set>
                                      <p:cBhvr>
                                        <p:cTn id="69"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1"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3"/>
          <p:cNvSpPr>
            <a:spLocks noGrp="1"/>
          </p:cNvSpPr>
          <p:nvPr>
            <p:ph type="sldNum" sz="quarter" idx="4294967295"/>
          </p:nvPr>
        </p:nvSpPr>
        <p:spPr bwMode="auto">
          <a:xfrm>
            <a:off x="70104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fld id="{3F405C45-C772-4B7A-874D-0CA84AAD685C}" type="slidenum">
              <a:rPr lang="en-US" altLang="en-US"/>
              <a:pPr eaLnBrk="1" hangingPunct="1"/>
              <a:t>22</a:t>
            </a:fld>
            <a:endParaRPr lang="en-US" altLang="en-US"/>
          </a:p>
        </p:txBody>
      </p:sp>
      <p:grpSp>
        <p:nvGrpSpPr>
          <p:cNvPr id="48131" name="Group 42"/>
          <p:cNvGrpSpPr>
            <a:grpSpLocks/>
          </p:cNvGrpSpPr>
          <p:nvPr/>
        </p:nvGrpSpPr>
        <p:grpSpPr bwMode="auto">
          <a:xfrm>
            <a:off x="6929438" y="500063"/>
            <a:ext cx="1800225" cy="1752600"/>
            <a:chOff x="7164388" y="1909236"/>
            <a:chExt cx="1800225" cy="1752600"/>
          </a:xfrm>
        </p:grpSpPr>
        <p:grpSp>
          <p:nvGrpSpPr>
            <p:cNvPr id="48175" name="Group 33"/>
            <p:cNvGrpSpPr>
              <a:grpSpLocks/>
            </p:cNvGrpSpPr>
            <p:nvPr/>
          </p:nvGrpSpPr>
          <p:grpSpPr bwMode="auto">
            <a:xfrm>
              <a:off x="7164388" y="1909236"/>
              <a:ext cx="1800225" cy="1752600"/>
              <a:chOff x="7164388" y="1909236"/>
              <a:chExt cx="1800225" cy="1752600"/>
            </a:xfrm>
          </p:grpSpPr>
          <p:pic>
            <p:nvPicPr>
              <p:cNvPr id="48177" name="Picture 5" descr="ANd9GcRmiuVOtfH9PnZOGUMRzL0rd2TtnErTZlB7mppVw3YIOFKkkhsO33o5lHj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388" y="1909236"/>
                <a:ext cx="18002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78" name="WordArt 6"/>
              <p:cNvSpPr>
                <a:spLocks noChangeArrowheads="1" noChangeShapeType="1" noTextEdit="1"/>
              </p:cNvSpPr>
              <p:nvPr/>
            </p:nvSpPr>
            <p:spPr bwMode="auto">
              <a:xfrm>
                <a:off x="7415550" y="2141077"/>
                <a:ext cx="1325965" cy="1287923"/>
              </a:xfrm>
              <a:prstGeom prst="rect">
                <a:avLst/>
              </a:prstGeom>
            </p:spPr>
            <p:txBody>
              <a:bodyPr spcFirstLastPara="1" wrap="none" fromWordArt="1">
                <a:prstTxWarp prst="textArchUp">
                  <a:avLst>
                    <a:gd name="adj" fmla="val 6080890"/>
                  </a:avLst>
                </a:prstTxWarp>
              </a:bodyPr>
              <a:lstStyle/>
              <a:p>
                <a:pPr algn="ctr"/>
                <a:r>
                  <a:rPr lang="sr-Cyrl-CS" sz="1600" kern="10">
                    <a:ln w="9525">
                      <a:solidFill>
                        <a:srgbClr val="000000"/>
                      </a:solidFill>
                      <a:round/>
                      <a:headEnd/>
                      <a:tailEnd/>
                    </a:ln>
                    <a:solidFill>
                      <a:srgbClr val="000000"/>
                    </a:solidFill>
                    <a:latin typeface="Arial Black" panose="020B0A04020102020204" pitchFamily="34" charset="0"/>
                  </a:rPr>
                  <a:t>ЦИЉ ОБУЧАВАЊА</a:t>
                </a:r>
                <a:endParaRPr lang="en-US" sz="1600" kern="10">
                  <a:ln w="9525">
                    <a:solidFill>
                      <a:srgbClr val="000000"/>
                    </a:solidFill>
                    <a:round/>
                    <a:headEnd/>
                    <a:tailEnd/>
                  </a:ln>
                  <a:solidFill>
                    <a:srgbClr val="000000"/>
                  </a:solidFill>
                  <a:latin typeface="Arial Black" panose="020B0A04020102020204" pitchFamily="34" charset="0"/>
                </a:endParaRPr>
              </a:p>
            </p:txBody>
          </p:sp>
        </p:grpSp>
        <p:sp>
          <p:nvSpPr>
            <p:cNvPr id="48176" name="Text Box 11"/>
            <p:cNvSpPr txBox="1">
              <a:spLocks noChangeArrowheads="1"/>
            </p:cNvSpPr>
            <p:nvPr/>
          </p:nvSpPr>
          <p:spPr bwMode="auto">
            <a:xfrm>
              <a:off x="7800009" y="2421399"/>
              <a:ext cx="674909" cy="82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spcBef>
                  <a:spcPct val="50000"/>
                </a:spcBef>
              </a:pPr>
              <a:r>
                <a:rPr lang="sv-SE" altLang="en-US" sz="4800" b="1"/>
                <a:t>1</a:t>
              </a:r>
            </a:p>
          </p:txBody>
        </p:sp>
      </p:grpSp>
      <p:grpSp>
        <p:nvGrpSpPr>
          <p:cNvPr id="48132" name="Group 50"/>
          <p:cNvGrpSpPr>
            <a:grpSpLocks/>
          </p:cNvGrpSpPr>
          <p:nvPr/>
        </p:nvGrpSpPr>
        <p:grpSpPr bwMode="auto">
          <a:xfrm>
            <a:off x="6929438" y="2357438"/>
            <a:ext cx="1800225" cy="1752600"/>
            <a:chOff x="7164388" y="1909236"/>
            <a:chExt cx="1800225" cy="1752600"/>
          </a:xfrm>
        </p:grpSpPr>
        <p:grpSp>
          <p:nvGrpSpPr>
            <p:cNvPr id="48171" name="Group 33"/>
            <p:cNvGrpSpPr>
              <a:grpSpLocks/>
            </p:cNvGrpSpPr>
            <p:nvPr/>
          </p:nvGrpSpPr>
          <p:grpSpPr bwMode="auto">
            <a:xfrm>
              <a:off x="7164388" y="1909236"/>
              <a:ext cx="1800225" cy="1752600"/>
              <a:chOff x="7164388" y="1909236"/>
              <a:chExt cx="1800225" cy="1752600"/>
            </a:xfrm>
          </p:grpSpPr>
          <p:pic>
            <p:nvPicPr>
              <p:cNvPr id="48173" name="Picture 5" descr="ANd9GcRmiuVOtfH9PnZOGUMRzL0rd2TtnErTZlB7mppVw3YIOFKkkhsO33o5lHj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388" y="1909236"/>
                <a:ext cx="18002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74" name="WordArt 6"/>
              <p:cNvSpPr>
                <a:spLocks noChangeArrowheads="1" noChangeShapeType="1" noTextEdit="1"/>
              </p:cNvSpPr>
              <p:nvPr/>
            </p:nvSpPr>
            <p:spPr bwMode="auto">
              <a:xfrm>
                <a:off x="7415550" y="2141077"/>
                <a:ext cx="1325965" cy="1287923"/>
              </a:xfrm>
              <a:prstGeom prst="rect">
                <a:avLst/>
              </a:prstGeom>
            </p:spPr>
            <p:txBody>
              <a:bodyPr spcFirstLastPara="1" wrap="none" fromWordArt="1">
                <a:prstTxWarp prst="textArchUp">
                  <a:avLst>
                    <a:gd name="adj" fmla="val 6080890"/>
                  </a:avLst>
                </a:prstTxWarp>
              </a:bodyPr>
              <a:lstStyle/>
              <a:p>
                <a:pPr algn="ctr"/>
                <a:r>
                  <a:rPr lang="sr-Cyrl-CS" sz="1600" kern="10">
                    <a:ln w="9525">
                      <a:solidFill>
                        <a:srgbClr val="000000"/>
                      </a:solidFill>
                      <a:round/>
                      <a:headEnd/>
                      <a:tailEnd/>
                    </a:ln>
                    <a:solidFill>
                      <a:srgbClr val="000000"/>
                    </a:solidFill>
                    <a:latin typeface="Arial Black" panose="020B0A04020102020204" pitchFamily="34" charset="0"/>
                  </a:rPr>
                  <a:t>ЦИЉ ОБУЧАВАЊА</a:t>
                </a:r>
                <a:endParaRPr lang="en-US" sz="1600" kern="10">
                  <a:ln w="9525">
                    <a:solidFill>
                      <a:srgbClr val="000000"/>
                    </a:solidFill>
                    <a:round/>
                    <a:headEnd/>
                    <a:tailEnd/>
                  </a:ln>
                  <a:solidFill>
                    <a:srgbClr val="000000"/>
                  </a:solidFill>
                  <a:latin typeface="Arial Black" panose="020B0A04020102020204" pitchFamily="34" charset="0"/>
                </a:endParaRPr>
              </a:p>
            </p:txBody>
          </p:sp>
        </p:grpSp>
        <p:sp>
          <p:nvSpPr>
            <p:cNvPr id="48172" name="Text Box 11"/>
            <p:cNvSpPr txBox="1">
              <a:spLocks noChangeArrowheads="1"/>
            </p:cNvSpPr>
            <p:nvPr/>
          </p:nvSpPr>
          <p:spPr bwMode="auto">
            <a:xfrm>
              <a:off x="7800009" y="2421399"/>
              <a:ext cx="674909" cy="82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spcBef>
                  <a:spcPct val="50000"/>
                </a:spcBef>
              </a:pPr>
              <a:r>
                <a:rPr lang="sr-Cyrl-CS" altLang="en-US" sz="4800" b="1"/>
                <a:t>2</a:t>
              </a:r>
              <a:endParaRPr lang="sv-SE" altLang="en-US" sz="4800" b="1"/>
            </a:p>
          </p:txBody>
        </p:sp>
      </p:grpSp>
      <p:grpSp>
        <p:nvGrpSpPr>
          <p:cNvPr id="48133" name="Group 55"/>
          <p:cNvGrpSpPr>
            <a:grpSpLocks/>
          </p:cNvGrpSpPr>
          <p:nvPr/>
        </p:nvGrpSpPr>
        <p:grpSpPr bwMode="auto">
          <a:xfrm>
            <a:off x="6929438" y="4214813"/>
            <a:ext cx="1800225" cy="1752600"/>
            <a:chOff x="7164388" y="1909236"/>
            <a:chExt cx="1800225" cy="1752600"/>
          </a:xfrm>
        </p:grpSpPr>
        <p:grpSp>
          <p:nvGrpSpPr>
            <p:cNvPr id="48167" name="Group 33"/>
            <p:cNvGrpSpPr>
              <a:grpSpLocks/>
            </p:cNvGrpSpPr>
            <p:nvPr/>
          </p:nvGrpSpPr>
          <p:grpSpPr bwMode="auto">
            <a:xfrm>
              <a:off x="7164388" y="1909236"/>
              <a:ext cx="1800225" cy="1752600"/>
              <a:chOff x="7164388" y="1909236"/>
              <a:chExt cx="1800225" cy="1752600"/>
            </a:xfrm>
          </p:grpSpPr>
          <p:pic>
            <p:nvPicPr>
              <p:cNvPr id="48169" name="Picture 5" descr="ANd9GcRmiuVOtfH9PnZOGUMRzL0rd2TtnErTZlB7mppVw3YIOFKkkhsO33o5lHj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388" y="1909236"/>
                <a:ext cx="18002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70" name="WordArt 6"/>
              <p:cNvSpPr>
                <a:spLocks noChangeArrowheads="1" noChangeShapeType="1" noTextEdit="1"/>
              </p:cNvSpPr>
              <p:nvPr/>
            </p:nvSpPr>
            <p:spPr bwMode="auto">
              <a:xfrm>
                <a:off x="7415550" y="2141077"/>
                <a:ext cx="1325965" cy="1287923"/>
              </a:xfrm>
              <a:prstGeom prst="rect">
                <a:avLst/>
              </a:prstGeom>
            </p:spPr>
            <p:txBody>
              <a:bodyPr spcFirstLastPara="1" wrap="none" fromWordArt="1">
                <a:prstTxWarp prst="textArchUp">
                  <a:avLst>
                    <a:gd name="adj" fmla="val 6080890"/>
                  </a:avLst>
                </a:prstTxWarp>
              </a:bodyPr>
              <a:lstStyle/>
              <a:p>
                <a:pPr algn="ctr"/>
                <a:r>
                  <a:rPr lang="sr-Cyrl-CS" sz="1600" kern="10">
                    <a:ln w="9525">
                      <a:solidFill>
                        <a:srgbClr val="000000"/>
                      </a:solidFill>
                      <a:round/>
                      <a:headEnd/>
                      <a:tailEnd/>
                    </a:ln>
                    <a:solidFill>
                      <a:srgbClr val="000000"/>
                    </a:solidFill>
                    <a:latin typeface="Arial Black" panose="020B0A04020102020204" pitchFamily="34" charset="0"/>
                  </a:rPr>
                  <a:t>ЦИЉ ОБУЧАВАЊА</a:t>
                </a:r>
                <a:endParaRPr lang="en-US" sz="1600" kern="10">
                  <a:ln w="9525">
                    <a:solidFill>
                      <a:srgbClr val="000000"/>
                    </a:solidFill>
                    <a:round/>
                    <a:headEnd/>
                    <a:tailEnd/>
                  </a:ln>
                  <a:solidFill>
                    <a:srgbClr val="000000"/>
                  </a:solidFill>
                  <a:latin typeface="Arial Black" panose="020B0A04020102020204" pitchFamily="34" charset="0"/>
                </a:endParaRPr>
              </a:p>
            </p:txBody>
          </p:sp>
        </p:grpSp>
        <p:sp>
          <p:nvSpPr>
            <p:cNvPr id="48168" name="Text Box 11"/>
            <p:cNvSpPr txBox="1">
              <a:spLocks noChangeArrowheads="1"/>
            </p:cNvSpPr>
            <p:nvPr/>
          </p:nvSpPr>
          <p:spPr bwMode="auto">
            <a:xfrm>
              <a:off x="7800009" y="2421399"/>
              <a:ext cx="674909" cy="82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spcBef>
                  <a:spcPct val="50000"/>
                </a:spcBef>
              </a:pPr>
              <a:r>
                <a:rPr lang="sr-Cyrl-CS" altLang="en-US" sz="4800" b="1"/>
                <a:t>3</a:t>
              </a:r>
              <a:endParaRPr lang="sv-SE" altLang="en-US" sz="4800" b="1"/>
            </a:p>
          </p:txBody>
        </p:sp>
      </p:grpSp>
      <p:grpSp>
        <p:nvGrpSpPr>
          <p:cNvPr id="8" name="Group 7"/>
          <p:cNvGrpSpPr>
            <a:grpSpLocks/>
          </p:cNvGrpSpPr>
          <p:nvPr/>
        </p:nvGrpSpPr>
        <p:grpSpPr bwMode="auto">
          <a:xfrm>
            <a:off x="642938" y="928688"/>
            <a:ext cx="3429000" cy="1438275"/>
            <a:chOff x="1342050" y="1857364"/>
            <a:chExt cx="3429000" cy="1438275"/>
          </a:xfrm>
        </p:grpSpPr>
        <p:grpSp>
          <p:nvGrpSpPr>
            <p:cNvPr id="48160" name="Group 25"/>
            <p:cNvGrpSpPr>
              <a:grpSpLocks/>
            </p:cNvGrpSpPr>
            <p:nvPr/>
          </p:nvGrpSpPr>
          <p:grpSpPr bwMode="auto">
            <a:xfrm>
              <a:off x="1342050" y="1857364"/>
              <a:ext cx="3429000" cy="1438275"/>
              <a:chOff x="3136890" y="1714488"/>
              <a:chExt cx="3429000" cy="1438275"/>
            </a:xfrm>
          </p:grpSpPr>
          <p:pic>
            <p:nvPicPr>
              <p:cNvPr id="48165" name="Picture 80" descr="STRELA"/>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3123"/>
              <a:stretch>
                <a:fillRect/>
              </a:stretch>
            </p:blipFill>
            <p:spPr bwMode="auto">
              <a:xfrm>
                <a:off x="3136890" y="1714488"/>
                <a:ext cx="34290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14"/>
              <p:cNvSpPr/>
              <p:nvPr/>
            </p:nvSpPr>
            <p:spPr>
              <a:xfrm>
                <a:off x="4073515" y="2320913"/>
                <a:ext cx="2008187" cy="26035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sr-Cyrl-CS" sz="1600" b="1">
                    <a:solidFill>
                      <a:srgbClr val="FFFFFF"/>
                    </a:solidFill>
                    <a:cs typeface="Arial" charset="0"/>
                  </a:rPr>
                  <a:t>СУПОЗИЦИЈА 1</a:t>
                </a:r>
                <a:endParaRPr lang="en-US" sz="1600" b="1">
                  <a:solidFill>
                    <a:srgbClr val="FFFFFF"/>
                  </a:solidFill>
                  <a:cs typeface="Arial" charset="0"/>
                </a:endParaRPr>
              </a:p>
            </p:txBody>
          </p:sp>
        </p:grpSp>
        <p:sp>
          <p:nvSpPr>
            <p:cNvPr id="10" name="Rounded Rectangle 9"/>
            <p:cNvSpPr/>
            <p:nvPr/>
          </p:nvSpPr>
          <p:spPr bwMode="auto">
            <a:xfrm rot="18910209">
              <a:off x="1738925" y="2805101"/>
              <a:ext cx="576262" cy="14446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11" name="Rounded Rectangle 10"/>
            <p:cNvSpPr/>
            <p:nvPr/>
          </p:nvSpPr>
          <p:spPr bwMode="auto">
            <a:xfrm rot="2769379">
              <a:off x="1710349" y="2205027"/>
              <a:ext cx="576263" cy="14446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12" name="Rounded Rectangle 11"/>
            <p:cNvSpPr/>
            <p:nvPr/>
          </p:nvSpPr>
          <p:spPr bwMode="auto">
            <a:xfrm rot="2769379">
              <a:off x="1461906" y="2324883"/>
              <a:ext cx="508000" cy="14446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13" name="Rounded Rectangle 12"/>
            <p:cNvSpPr/>
            <p:nvPr/>
          </p:nvSpPr>
          <p:spPr bwMode="auto">
            <a:xfrm rot="18786341">
              <a:off x="1476194" y="2702707"/>
              <a:ext cx="469900" cy="14446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grpSp>
      <p:grpSp>
        <p:nvGrpSpPr>
          <p:cNvPr id="14" name="Group 15"/>
          <p:cNvGrpSpPr>
            <a:grpSpLocks/>
          </p:cNvGrpSpPr>
          <p:nvPr/>
        </p:nvGrpSpPr>
        <p:grpSpPr bwMode="auto">
          <a:xfrm>
            <a:off x="642938" y="2071688"/>
            <a:ext cx="3429000" cy="1438275"/>
            <a:chOff x="1342050" y="1857364"/>
            <a:chExt cx="3429000" cy="1438275"/>
          </a:xfrm>
        </p:grpSpPr>
        <p:grpSp>
          <p:nvGrpSpPr>
            <p:cNvPr id="48153" name="Group 25"/>
            <p:cNvGrpSpPr>
              <a:grpSpLocks/>
            </p:cNvGrpSpPr>
            <p:nvPr/>
          </p:nvGrpSpPr>
          <p:grpSpPr bwMode="auto">
            <a:xfrm>
              <a:off x="1342050" y="1857364"/>
              <a:ext cx="3429000" cy="1438275"/>
              <a:chOff x="3136890" y="1714488"/>
              <a:chExt cx="3429000" cy="1438275"/>
            </a:xfrm>
          </p:grpSpPr>
          <p:pic>
            <p:nvPicPr>
              <p:cNvPr id="48158" name="Picture 80" descr="STRELA"/>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3123"/>
              <a:stretch>
                <a:fillRect/>
              </a:stretch>
            </p:blipFill>
            <p:spPr bwMode="auto">
              <a:xfrm>
                <a:off x="3136890" y="1714488"/>
                <a:ext cx="34290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p:cNvSpPr/>
              <p:nvPr/>
            </p:nvSpPr>
            <p:spPr>
              <a:xfrm>
                <a:off x="4073515" y="2320913"/>
                <a:ext cx="2008187" cy="26035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sr-Cyrl-CS" sz="1600" b="1">
                    <a:solidFill>
                      <a:srgbClr val="FFFFFF"/>
                    </a:solidFill>
                    <a:cs typeface="Arial" charset="0"/>
                  </a:rPr>
                  <a:t>СУПОЗИЦИЈА 2</a:t>
                </a:r>
                <a:endParaRPr lang="en-US" sz="1600" b="1">
                  <a:solidFill>
                    <a:srgbClr val="FFFFFF"/>
                  </a:solidFill>
                  <a:cs typeface="Arial" charset="0"/>
                </a:endParaRPr>
              </a:p>
            </p:txBody>
          </p:sp>
        </p:grpSp>
        <p:sp>
          <p:nvSpPr>
            <p:cNvPr id="18" name="Rounded Rectangle 17"/>
            <p:cNvSpPr/>
            <p:nvPr/>
          </p:nvSpPr>
          <p:spPr bwMode="auto">
            <a:xfrm rot="18910209">
              <a:off x="1738925" y="2805101"/>
              <a:ext cx="576262" cy="14446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19" name="Rounded Rectangle 18"/>
            <p:cNvSpPr/>
            <p:nvPr/>
          </p:nvSpPr>
          <p:spPr bwMode="auto">
            <a:xfrm rot="2769379">
              <a:off x="1710349" y="2205027"/>
              <a:ext cx="576263" cy="14446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20" name="Rounded Rectangle 19"/>
            <p:cNvSpPr/>
            <p:nvPr/>
          </p:nvSpPr>
          <p:spPr bwMode="auto">
            <a:xfrm rot="2769379">
              <a:off x="1461906" y="2324883"/>
              <a:ext cx="508000" cy="14446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21" name="Rounded Rectangle 20"/>
            <p:cNvSpPr/>
            <p:nvPr/>
          </p:nvSpPr>
          <p:spPr bwMode="auto">
            <a:xfrm rot="18786341">
              <a:off x="1476194" y="2702707"/>
              <a:ext cx="469900" cy="14446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grpSp>
      <p:grpSp>
        <p:nvGrpSpPr>
          <p:cNvPr id="17" name="Group 23"/>
          <p:cNvGrpSpPr>
            <a:grpSpLocks/>
          </p:cNvGrpSpPr>
          <p:nvPr/>
        </p:nvGrpSpPr>
        <p:grpSpPr bwMode="auto">
          <a:xfrm>
            <a:off x="642938" y="3187700"/>
            <a:ext cx="3429000" cy="1438275"/>
            <a:chOff x="1342050" y="1857364"/>
            <a:chExt cx="3429000" cy="1438275"/>
          </a:xfrm>
        </p:grpSpPr>
        <p:grpSp>
          <p:nvGrpSpPr>
            <p:cNvPr id="48146" name="Group 25"/>
            <p:cNvGrpSpPr>
              <a:grpSpLocks/>
            </p:cNvGrpSpPr>
            <p:nvPr/>
          </p:nvGrpSpPr>
          <p:grpSpPr bwMode="auto">
            <a:xfrm>
              <a:off x="1342050" y="1857364"/>
              <a:ext cx="3429000" cy="1438275"/>
              <a:chOff x="3136890" y="1714488"/>
              <a:chExt cx="3429000" cy="1438275"/>
            </a:xfrm>
          </p:grpSpPr>
          <p:pic>
            <p:nvPicPr>
              <p:cNvPr id="48151" name="Picture 80" descr="STRELA"/>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3123"/>
              <a:stretch>
                <a:fillRect/>
              </a:stretch>
            </p:blipFill>
            <p:spPr bwMode="auto">
              <a:xfrm>
                <a:off x="3136890" y="1714488"/>
                <a:ext cx="34290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ounded Rectangle 30"/>
              <p:cNvSpPr/>
              <p:nvPr/>
            </p:nvSpPr>
            <p:spPr>
              <a:xfrm>
                <a:off x="4073515" y="2320913"/>
                <a:ext cx="2008187" cy="26035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sr-Cyrl-CS" sz="1600" b="1">
                    <a:solidFill>
                      <a:srgbClr val="FFFFFF"/>
                    </a:solidFill>
                    <a:cs typeface="Arial" charset="0"/>
                  </a:rPr>
                  <a:t>СУПОЗИЦИЈА 3</a:t>
                </a:r>
                <a:endParaRPr lang="en-US" sz="1600" b="1">
                  <a:solidFill>
                    <a:srgbClr val="FFFFFF"/>
                  </a:solidFill>
                  <a:cs typeface="Arial" charset="0"/>
                </a:endParaRPr>
              </a:p>
            </p:txBody>
          </p:sp>
        </p:grpSp>
        <p:sp>
          <p:nvSpPr>
            <p:cNvPr id="26" name="Rounded Rectangle 25"/>
            <p:cNvSpPr/>
            <p:nvPr/>
          </p:nvSpPr>
          <p:spPr bwMode="auto">
            <a:xfrm rot="18910209">
              <a:off x="1738925" y="2805102"/>
              <a:ext cx="576262" cy="14446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27" name="Rounded Rectangle 26"/>
            <p:cNvSpPr/>
            <p:nvPr/>
          </p:nvSpPr>
          <p:spPr bwMode="auto">
            <a:xfrm rot="2769379">
              <a:off x="1710350" y="2205027"/>
              <a:ext cx="576262" cy="14446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28" name="Rounded Rectangle 27"/>
            <p:cNvSpPr/>
            <p:nvPr/>
          </p:nvSpPr>
          <p:spPr bwMode="auto">
            <a:xfrm rot="2769379">
              <a:off x="1461906" y="2324883"/>
              <a:ext cx="508000" cy="14446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29" name="Rounded Rectangle 28"/>
            <p:cNvSpPr/>
            <p:nvPr/>
          </p:nvSpPr>
          <p:spPr bwMode="auto">
            <a:xfrm rot="18786341">
              <a:off x="1476194" y="2702707"/>
              <a:ext cx="469900" cy="14446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grpSp>
      <p:grpSp>
        <p:nvGrpSpPr>
          <p:cNvPr id="24" name="Group 31"/>
          <p:cNvGrpSpPr>
            <a:grpSpLocks/>
          </p:cNvGrpSpPr>
          <p:nvPr/>
        </p:nvGrpSpPr>
        <p:grpSpPr bwMode="auto">
          <a:xfrm>
            <a:off x="642938" y="4286250"/>
            <a:ext cx="3429000" cy="1438275"/>
            <a:chOff x="1342050" y="1857364"/>
            <a:chExt cx="3429000" cy="1438275"/>
          </a:xfrm>
        </p:grpSpPr>
        <p:grpSp>
          <p:nvGrpSpPr>
            <p:cNvPr id="48139" name="Group 25"/>
            <p:cNvGrpSpPr>
              <a:grpSpLocks/>
            </p:cNvGrpSpPr>
            <p:nvPr/>
          </p:nvGrpSpPr>
          <p:grpSpPr bwMode="auto">
            <a:xfrm>
              <a:off x="1342050" y="1857364"/>
              <a:ext cx="3429000" cy="1438275"/>
              <a:chOff x="3136890" y="1714488"/>
              <a:chExt cx="3429000" cy="1438275"/>
            </a:xfrm>
          </p:grpSpPr>
          <p:pic>
            <p:nvPicPr>
              <p:cNvPr id="48144" name="Picture 80" descr="STRELA"/>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3123"/>
              <a:stretch>
                <a:fillRect/>
              </a:stretch>
            </p:blipFill>
            <p:spPr bwMode="auto">
              <a:xfrm>
                <a:off x="3136890" y="1714488"/>
                <a:ext cx="34290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ounded Rectangle 38"/>
              <p:cNvSpPr/>
              <p:nvPr/>
            </p:nvSpPr>
            <p:spPr>
              <a:xfrm>
                <a:off x="4073515" y="2320913"/>
                <a:ext cx="2008187" cy="26035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sr-Cyrl-CS" sz="1600" b="1">
                    <a:solidFill>
                      <a:srgbClr val="FFFFFF"/>
                    </a:solidFill>
                    <a:cs typeface="Arial" charset="0"/>
                  </a:rPr>
                  <a:t>СУПОЗИЦИЈА 4</a:t>
                </a:r>
                <a:endParaRPr lang="en-US" sz="1600" b="1">
                  <a:solidFill>
                    <a:srgbClr val="FFFFFF"/>
                  </a:solidFill>
                  <a:cs typeface="Arial" charset="0"/>
                </a:endParaRPr>
              </a:p>
            </p:txBody>
          </p:sp>
        </p:grpSp>
        <p:sp>
          <p:nvSpPr>
            <p:cNvPr id="34" name="Rounded Rectangle 33"/>
            <p:cNvSpPr/>
            <p:nvPr/>
          </p:nvSpPr>
          <p:spPr bwMode="auto">
            <a:xfrm rot="18910209">
              <a:off x="1738925" y="2805102"/>
              <a:ext cx="576262" cy="14446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35" name="Rounded Rectangle 34"/>
            <p:cNvSpPr/>
            <p:nvPr/>
          </p:nvSpPr>
          <p:spPr bwMode="auto">
            <a:xfrm rot="2769379">
              <a:off x="1710350" y="2205027"/>
              <a:ext cx="576262" cy="14446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36" name="Rounded Rectangle 35"/>
            <p:cNvSpPr/>
            <p:nvPr/>
          </p:nvSpPr>
          <p:spPr bwMode="auto">
            <a:xfrm rot="2769379">
              <a:off x="1461906" y="2324883"/>
              <a:ext cx="508000" cy="14446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37" name="Rounded Rectangle 36"/>
            <p:cNvSpPr/>
            <p:nvPr/>
          </p:nvSpPr>
          <p:spPr bwMode="auto">
            <a:xfrm rot="18786341">
              <a:off x="1476194" y="2702707"/>
              <a:ext cx="469900" cy="14446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grpSp>
      <p:sp>
        <p:nvSpPr>
          <p:cNvPr id="51" name="Rounded Rectangle 50"/>
          <p:cNvSpPr/>
          <p:nvPr/>
        </p:nvSpPr>
        <p:spPr>
          <a:xfrm>
            <a:off x="214313" y="5857875"/>
            <a:ext cx="3500437" cy="785813"/>
          </a:xfrm>
          <a:prstGeom prst="round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sr-Cyrl-CS" sz="2000" b="1">
                <a:solidFill>
                  <a:srgbClr val="FFFF00"/>
                </a:solidFill>
                <a:latin typeface="Times New Roman" pitchFamily="18" charset="0"/>
                <a:cs typeface="Times New Roman" pitchFamily="18" charset="0"/>
              </a:rPr>
              <a:t>ВЕЗА СУПОЗИЦИЈА И ЦИЉЕВА ОБУЧАВАЊА</a:t>
            </a:r>
            <a:endParaRPr lang="en-US" sz="2000">
              <a:solidFill>
                <a:srgbClr val="FFFF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nodeType="clickEffect">
                                  <p:stCondLst>
                                    <p:cond delay="0"/>
                                  </p:stCondLst>
                                  <p:childTnLst>
                                    <p:animMotion origin="layout" path="M -2.5E-6 -1.034E-6 L 0.41545 -0.03423 " pathEditMode="relative" rAng="0" ptsTypes="AA">
                                      <p:cBhvr>
                                        <p:cTn id="6" dur="2000" fill="hold"/>
                                        <p:tgtEl>
                                          <p:spTgt spid="8"/>
                                        </p:tgtEl>
                                        <p:attrNameLst>
                                          <p:attrName>ppt_x</p:attrName>
                                          <p:attrName>ppt_y</p:attrName>
                                        </p:attrNameLst>
                                      </p:cBhvr>
                                      <p:rCtr x="20764" y="-1712"/>
                                    </p:animMotion>
                                  </p:childTnLst>
                                </p:cTn>
                              </p:par>
                            </p:childTnLst>
                          </p:cTn>
                        </p:par>
                        <p:par>
                          <p:cTn id="7" fill="hold" nodeType="afterGroup">
                            <p:stCondLst>
                              <p:cond delay="2000"/>
                            </p:stCondLst>
                            <p:childTnLst>
                              <p:par>
                                <p:cTn id="8" presetID="63" presetClass="path" presetSubtype="0" accel="50000" decel="50000" fill="hold" nodeType="afterEffect">
                                  <p:stCondLst>
                                    <p:cond delay="0"/>
                                  </p:stCondLst>
                                  <p:childTnLst>
                                    <p:animMotion origin="layout" path="M -2.5E-6 -2.04025E-6 L 0.41545 0.05112 " pathEditMode="relative" rAng="0" ptsTypes="AA">
                                      <p:cBhvr>
                                        <p:cTn id="9" dur="2000" fill="hold"/>
                                        <p:tgtEl>
                                          <p:spTgt spid="14"/>
                                        </p:tgtEl>
                                        <p:attrNameLst>
                                          <p:attrName>ppt_x</p:attrName>
                                          <p:attrName>ppt_y</p:attrName>
                                        </p:attrNameLst>
                                      </p:cBhvr>
                                      <p:rCtr x="20764" y="2545"/>
                                    </p:animMotion>
                                  </p:childTnLst>
                                </p:cTn>
                              </p:par>
                            </p:childTnLst>
                          </p:cTn>
                        </p:par>
                        <p:par>
                          <p:cTn id="10" fill="hold" nodeType="afterGroup">
                            <p:stCondLst>
                              <p:cond delay="4000"/>
                            </p:stCondLst>
                            <p:childTnLst>
                              <p:par>
                                <p:cTn id="11" presetID="63" presetClass="path" presetSubtype="0" accel="50000" decel="50000" fill="hold" nodeType="afterEffect">
                                  <p:stCondLst>
                                    <p:cond delay="0"/>
                                  </p:stCondLst>
                                  <p:childTnLst>
                                    <p:animMotion origin="layout" path="M -2.5E-6 -5.92181E-7 L 0.42327 0.17164 " pathEditMode="relative" rAng="0" ptsTypes="AA">
                                      <p:cBhvr>
                                        <p:cTn id="12" dur="2000" fill="hold"/>
                                        <p:tgtEl>
                                          <p:spTgt spid="17"/>
                                        </p:tgtEl>
                                        <p:attrNameLst>
                                          <p:attrName>ppt_x</p:attrName>
                                          <p:attrName>ppt_y</p:attrName>
                                        </p:attrNameLst>
                                      </p:cBhvr>
                                      <p:rCtr x="21163" y="8582"/>
                                    </p:animMotion>
                                  </p:childTnLst>
                                </p:cTn>
                              </p:par>
                              <p:par>
                                <p:cTn id="13" presetID="63" presetClass="path" presetSubtype="0" accel="50000" decel="50000" fill="hold" nodeType="withEffect">
                                  <p:stCondLst>
                                    <p:cond delay="0"/>
                                  </p:stCondLst>
                                  <p:childTnLst>
                                    <p:animMotion origin="layout" path="M -2.5E-6 -4.61485E-6 L 0.42327 0.01157 " pathEditMode="relative" rAng="0" ptsTypes="AA">
                                      <p:cBhvr>
                                        <p:cTn id="14" dur="2000" fill="hold"/>
                                        <p:tgtEl>
                                          <p:spTgt spid="24"/>
                                        </p:tgtEl>
                                        <p:attrNameLst>
                                          <p:attrName>ppt_x</p:attrName>
                                          <p:attrName>ppt_y</p:attrName>
                                        </p:attrNameLst>
                                      </p:cBhvr>
                                      <p:rCtr x="21163" y="5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49155"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4915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fld id="{50070841-6B4A-4568-A0F9-2A9E55216E4D}" type="slidenum">
              <a:rPr lang="en-US" altLang="en-US"/>
              <a:pPr/>
              <a:t>23</a:t>
            </a:fld>
            <a:endParaRPr lang="en-US" altLang="en-US"/>
          </a:p>
        </p:txBody>
      </p:sp>
      <p:pic>
        <p:nvPicPr>
          <p:cNvPr id="4915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5938" y="0"/>
            <a:ext cx="55006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0" y="0"/>
            <a:ext cx="5572125"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563" y="642938"/>
            <a:ext cx="6929437" cy="575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8638" y="0"/>
            <a:ext cx="5487987" cy="68580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214313" y="5857875"/>
            <a:ext cx="3500437" cy="785813"/>
          </a:xfrm>
          <a:prstGeom prst="round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sr-Cyrl-CS" sz="1600" b="1">
                <a:solidFill>
                  <a:srgbClr val="FFFF00"/>
                </a:solidFill>
                <a:latin typeface="Times New Roman" pitchFamily="18" charset="0"/>
                <a:cs typeface="Times New Roman" pitchFamily="18" charset="0"/>
              </a:rPr>
              <a:t>СУПОЗИЦИЈЕ И АКТИВНОСТИ КОЈЕ ПОКРЕЋУ СУПОЗИЦИЈЕ</a:t>
            </a:r>
            <a:endParaRPr lang="en-US" sz="1600">
              <a:solidFill>
                <a:srgbClr val="FFFF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box(in)">
                                      <p:cBhvr>
                                        <p:cTn id="7" dur="3000"/>
                                        <p:tgtEl>
                                          <p:spTgt spid="8198"/>
                                        </p:tgtEl>
                                      </p:cBhvr>
                                    </p:animEffect>
                                  </p:childTnLst>
                                </p:cTn>
                              </p:par>
                            </p:childTnLst>
                          </p:cTn>
                        </p:par>
                        <p:par>
                          <p:cTn id="8" fill="hold" nodeType="afterGroup">
                            <p:stCondLst>
                              <p:cond delay="3000"/>
                            </p:stCondLst>
                            <p:childTnLst>
                              <p:par>
                                <p:cTn id="9" presetID="4" presetClass="exit" presetSubtype="16" fill="hold" nodeType="afterEffect">
                                  <p:stCondLst>
                                    <p:cond delay="0"/>
                                  </p:stCondLst>
                                  <p:childTnLst>
                                    <p:animEffect transition="out" filter="box(in)">
                                      <p:cBhvr>
                                        <p:cTn id="10" dur="2000"/>
                                        <p:tgtEl>
                                          <p:spTgt spid="8198"/>
                                        </p:tgtEl>
                                      </p:cBhvr>
                                    </p:animEffect>
                                    <p:set>
                                      <p:cBhvr>
                                        <p:cTn id="11" dur="1" fill="hold">
                                          <p:stCondLst>
                                            <p:cond delay="1999"/>
                                          </p:stCondLst>
                                        </p:cTn>
                                        <p:tgtEl>
                                          <p:spTgt spid="8198"/>
                                        </p:tgtEl>
                                        <p:attrNameLst>
                                          <p:attrName>style.visibility</p:attrName>
                                        </p:attrNameLst>
                                      </p:cBhvr>
                                      <p:to>
                                        <p:strVal val="hidden"/>
                                      </p:to>
                                    </p:set>
                                  </p:childTnLst>
                                </p:cTn>
                              </p:par>
                            </p:childTnLst>
                          </p:cTn>
                        </p:par>
                        <p:par>
                          <p:cTn id="12" fill="hold" nodeType="afterGroup">
                            <p:stCondLst>
                              <p:cond delay="5000"/>
                            </p:stCondLst>
                            <p:childTnLst>
                              <p:par>
                                <p:cTn id="13" presetID="4" presetClass="entr" presetSubtype="16" fill="hold" nodeType="afterEffect">
                                  <p:stCondLst>
                                    <p:cond delay="0"/>
                                  </p:stCondLst>
                                  <p:childTnLst>
                                    <p:set>
                                      <p:cBhvr>
                                        <p:cTn id="14" dur="1" fill="hold">
                                          <p:stCondLst>
                                            <p:cond delay="0"/>
                                          </p:stCondLst>
                                        </p:cTn>
                                        <p:tgtEl>
                                          <p:spTgt spid="8199"/>
                                        </p:tgtEl>
                                        <p:attrNameLst>
                                          <p:attrName>style.visibility</p:attrName>
                                        </p:attrNameLst>
                                      </p:cBhvr>
                                      <p:to>
                                        <p:strVal val="visible"/>
                                      </p:to>
                                    </p:set>
                                    <p:animEffect transition="in" filter="box(in)">
                                      <p:cBhvr>
                                        <p:cTn id="15" dur="3000"/>
                                        <p:tgtEl>
                                          <p:spTgt spid="8199"/>
                                        </p:tgtEl>
                                      </p:cBhvr>
                                    </p:animEffect>
                                  </p:childTnLst>
                                </p:cTn>
                              </p:par>
                            </p:childTnLst>
                          </p:cTn>
                        </p:par>
                        <p:par>
                          <p:cTn id="16" fill="hold" nodeType="afterGroup">
                            <p:stCondLst>
                              <p:cond delay="8000"/>
                            </p:stCondLst>
                            <p:childTnLst>
                              <p:par>
                                <p:cTn id="17" presetID="4" presetClass="exit" presetSubtype="16" fill="hold" nodeType="afterEffect">
                                  <p:stCondLst>
                                    <p:cond delay="0"/>
                                  </p:stCondLst>
                                  <p:childTnLst>
                                    <p:animEffect transition="out" filter="box(in)">
                                      <p:cBhvr>
                                        <p:cTn id="18" dur="2000"/>
                                        <p:tgtEl>
                                          <p:spTgt spid="8199"/>
                                        </p:tgtEl>
                                      </p:cBhvr>
                                    </p:animEffect>
                                    <p:set>
                                      <p:cBhvr>
                                        <p:cTn id="19" dur="1" fill="hold">
                                          <p:stCondLst>
                                            <p:cond delay="1999"/>
                                          </p:stCondLst>
                                        </p:cTn>
                                        <p:tgtEl>
                                          <p:spTgt spid="8199"/>
                                        </p:tgtEl>
                                        <p:attrNameLst>
                                          <p:attrName>style.visibility</p:attrName>
                                        </p:attrNameLst>
                                      </p:cBhvr>
                                      <p:to>
                                        <p:strVal val="hidden"/>
                                      </p:to>
                                    </p:set>
                                  </p:childTnLst>
                                </p:cTn>
                              </p:par>
                            </p:childTnLst>
                          </p:cTn>
                        </p:par>
                        <p:par>
                          <p:cTn id="20" fill="hold" nodeType="afterGroup">
                            <p:stCondLst>
                              <p:cond delay="10000"/>
                            </p:stCondLst>
                            <p:childTnLst>
                              <p:par>
                                <p:cTn id="21" presetID="4" presetClass="entr" presetSubtype="16"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ox(in)">
                                      <p:cBhvr>
                                        <p:cTn id="23" dur="3000"/>
                                        <p:tgtEl>
                                          <p:spTgt spid="6"/>
                                        </p:tgtEl>
                                      </p:cBhvr>
                                    </p:animEffect>
                                  </p:childTnLst>
                                </p:cTn>
                              </p:par>
                            </p:childTnLst>
                          </p:cTn>
                        </p:par>
                        <p:par>
                          <p:cTn id="24" fill="hold" nodeType="afterGroup">
                            <p:stCondLst>
                              <p:cond delay="13000"/>
                            </p:stCondLst>
                            <p:childTnLst>
                              <p:par>
                                <p:cTn id="25" presetID="4" presetClass="exit" presetSubtype="16" fill="hold" nodeType="afterEffect">
                                  <p:stCondLst>
                                    <p:cond delay="0"/>
                                  </p:stCondLst>
                                  <p:childTnLst>
                                    <p:animEffect transition="out" filter="box(in)">
                                      <p:cBhvr>
                                        <p:cTn id="26" dur="2000"/>
                                        <p:tgtEl>
                                          <p:spTgt spid="6"/>
                                        </p:tgtEl>
                                      </p:cBhvr>
                                    </p:animEffect>
                                    <p:set>
                                      <p:cBhvr>
                                        <p:cTn id="27" dur="1" fill="hold">
                                          <p:stCondLst>
                                            <p:cond delay="1999"/>
                                          </p:stCondLst>
                                        </p:cTn>
                                        <p:tgtEl>
                                          <p:spTgt spid="6"/>
                                        </p:tgtEl>
                                        <p:attrNameLst>
                                          <p:attrName>style.visibility</p:attrName>
                                        </p:attrNameLst>
                                      </p:cBhvr>
                                      <p:to>
                                        <p:strVal val="hidden"/>
                                      </p:to>
                                    </p:set>
                                  </p:childTnLst>
                                </p:cTn>
                              </p:par>
                            </p:childTnLst>
                          </p:cTn>
                        </p:par>
                        <p:par>
                          <p:cTn id="28" fill="hold" nodeType="afterGroup">
                            <p:stCondLst>
                              <p:cond delay="15000"/>
                            </p:stCondLst>
                            <p:childTnLst>
                              <p:par>
                                <p:cTn id="29" presetID="4" presetClass="entr" presetSubtype="16" fill="hold" nodeType="afterEffect">
                                  <p:stCondLst>
                                    <p:cond delay="0"/>
                                  </p:stCondLst>
                                  <p:childTnLst>
                                    <p:set>
                                      <p:cBhvr>
                                        <p:cTn id="30" dur="1" fill="hold">
                                          <p:stCondLst>
                                            <p:cond delay="0"/>
                                          </p:stCondLst>
                                        </p:cTn>
                                        <p:tgtEl>
                                          <p:spTgt spid="8200"/>
                                        </p:tgtEl>
                                        <p:attrNameLst>
                                          <p:attrName>style.visibility</p:attrName>
                                        </p:attrNameLst>
                                      </p:cBhvr>
                                      <p:to>
                                        <p:strVal val="visible"/>
                                      </p:to>
                                    </p:set>
                                    <p:animEffect transition="in" filter="box(in)">
                                      <p:cBhvr>
                                        <p:cTn id="31" dur="3000"/>
                                        <p:tgtEl>
                                          <p:spTgt spid="8200"/>
                                        </p:tgtEl>
                                      </p:cBhvr>
                                    </p:animEffect>
                                  </p:childTnLst>
                                </p:cTn>
                              </p:par>
                            </p:childTnLst>
                          </p:cTn>
                        </p:par>
                        <p:par>
                          <p:cTn id="32" fill="hold" nodeType="afterGroup">
                            <p:stCondLst>
                              <p:cond delay="18000"/>
                            </p:stCondLst>
                            <p:childTnLst>
                              <p:par>
                                <p:cTn id="33" presetID="4" presetClass="exit" presetSubtype="16" fill="hold" nodeType="afterEffect">
                                  <p:stCondLst>
                                    <p:cond delay="0"/>
                                  </p:stCondLst>
                                  <p:childTnLst>
                                    <p:animEffect transition="out" filter="box(in)">
                                      <p:cBhvr>
                                        <p:cTn id="34" dur="2000"/>
                                        <p:tgtEl>
                                          <p:spTgt spid="8200"/>
                                        </p:tgtEl>
                                      </p:cBhvr>
                                    </p:animEffect>
                                    <p:set>
                                      <p:cBhvr>
                                        <p:cTn id="35" dur="1" fill="hold">
                                          <p:stCondLst>
                                            <p:cond delay="1999"/>
                                          </p:stCondLst>
                                        </p:cTn>
                                        <p:tgtEl>
                                          <p:spTgt spid="82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5"/>
          <p:cNvSpPr txBox="1">
            <a:spLocks noChangeArrowheads="1"/>
          </p:cNvSpPr>
          <p:nvPr/>
        </p:nvSpPr>
        <p:spPr bwMode="auto">
          <a:xfrm>
            <a:off x="214313" y="1500188"/>
            <a:ext cx="8643937"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lnSpc>
                <a:spcPct val="150000"/>
              </a:lnSpc>
              <a:buFont typeface="Calibri" panose="020F0502020204030204" pitchFamily="34" charset="0"/>
              <a:buAutoNum type="arabicPeriod"/>
            </a:pPr>
            <a:r>
              <a:rPr lang="sr-Cyrl-CS" altLang="en-US" sz="2800" b="1">
                <a:solidFill>
                  <a:schemeClr val="tx1"/>
                </a:solidFill>
                <a:latin typeface="Times New Roman" panose="02020603050405020304" pitchFamily="18" charset="0"/>
                <a:cs typeface="Times New Roman" panose="02020603050405020304" pitchFamily="18" charset="0"/>
              </a:rPr>
              <a:t>Доктрина и измена доктрине Војске Србије</a:t>
            </a:r>
          </a:p>
          <a:p>
            <a:pPr eaLnBrk="1" hangingPunct="1">
              <a:lnSpc>
                <a:spcPct val="150000"/>
              </a:lnSpc>
              <a:buFont typeface="Calibri" panose="020F0502020204030204" pitchFamily="34" charset="0"/>
              <a:buAutoNum type="arabicPeriod"/>
            </a:pPr>
            <a:r>
              <a:rPr lang="sr-Cyrl-CS" altLang="en-US" sz="2800" b="1">
                <a:solidFill>
                  <a:schemeClr val="tx1"/>
                </a:solidFill>
                <a:latin typeface="Times New Roman" panose="02020603050405020304" pitchFamily="18" charset="0"/>
                <a:cs typeface="Times New Roman" panose="02020603050405020304" pitchFamily="18" charset="0"/>
              </a:rPr>
              <a:t>Функционалне доктрине и доктрине видова (посебно Доктрина операција и Доктрине КоВ и В и ПВО)</a:t>
            </a:r>
          </a:p>
          <a:p>
            <a:pPr eaLnBrk="1" hangingPunct="1">
              <a:lnSpc>
                <a:spcPct val="150000"/>
              </a:lnSpc>
              <a:buFont typeface="Calibri" panose="020F0502020204030204" pitchFamily="34" charset="0"/>
              <a:buAutoNum type="arabicPeriod"/>
            </a:pPr>
            <a:r>
              <a:rPr lang="sr-Cyrl-CS" altLang="en-US" sz="2800" b="1">
                <a:solidFill>
                  <a:schemeClr val="tx1"/>
                </a:solidFill>
                <a:latin typeface="Times New Roman" panose="02020603050405020304" pitchFamily="18" charset="0"/>
                <a:cs typeface="Times New Roman" panose="02020603050405020304" pitchFamily="18" charset="0"/>
              </a:rPr>
              <a:t>Упутство за обавештајну припрему бојишта</a:t>
            </a:r>
          </a:p>
          <a:p>
            <a:pPr eaLnBrk="1" hangingPunct="1">
              <a:lnSpc>
                <a:spcPct val="150000"/>
              </a:lnSpc>
              <a:buFont typeface="Calibri" panose="020F0502020204030204" pitchFamily="34" charset="0"/>
              <a:buAutoNum type="arabicPeriod"/>
            </a:pPr>
            <a:r>
              <a:rPr lang="sr-Cyrl-CS" altLang="en-US" sz="2800" b="1">
                <a:solidFill>
                  <a:schemeClr val="tx1"/>
                </a:solidFill>
                <a:latin typeface="Times New Roman" panose="02020603050405020304" pitchFamily="18" charset="0"/>
                <a:cs typeface="Times New Roman" panose="02020603050405020304" pitchFamily="18" charset="0"/>
              </a:rPr>
              <a:t>Упутство за оперативно планирање</a:t>
            </a:r>
          </a:p>
          <a:p>
            <a:pPr eaLnBrk="1" hangingPunct="1">
              <a:lnSpc>
                <a:spcPct val="150000"/>
              </a:lnSpc>
              <a:buFont typeface="Calibri" panose="020F0502020204030204" pitchFamily="34" charset="0"/>
              <a:buAutoNum type="arabicPeriod"/>
            </a:pPr>
            <a:r>
              <a:rPr lang="sr-Cyrl-CS" altLang="en-US" sz="2800" b="1">
                <a:solidFill>
                  <a:schemeClr val="tx1"/>
                </a:solidFill>
                <a:latin typeface="Times New Roman" panose="02020603050405020304" pitchFamily="18" charset="0"/>
                <a:cs typeface="Times New Roman" panose="02020603050405020304" pitchFamily="18" charset="0"/>
              </a:rPr>
              <a:t>Правила и упутства бригада, родова и служби</a:t>
            </a:r>
          </a:p>
          <a:p>
            <a:pPr eaLnBrk="1" hangingPunct="1">
              <a:lnSpc>
                <a:spcPct val="150000"/>
              </a:lnSpc>
              <a:buFont typeface="Calibri" panose="020F0502020204030204" pitchFamily="34" charset="0"/>
              <a:buAutoNum type="arabicPeriod"/>
            </a:pPr>
            <a:r>
              <a:rPr lang="sr-Cyrl-CS" altLang="en-US" sz="2800" b="1">
                <a:solidFill>
                  <a:schemeClr val="tx1"/>
                </a:solidFill>
                <a:latin typeface="Times New Roman" panose="02020603050405020304" pitchFamily="18" charset="0"/>
                <a:cs typeface="Times New Roman" panose="02020603050405020304" pitchFamily="18" charset="0"/>
              </a:rPr>
              <a:t>СОП</a:t>
            </a:r>
          </a:p>
        </p:txBody>
      </p:sp>
      <p:sp>
        <p:nvSpPr>
          <p:cNvPr id="4" name="Rounded Rectangle 3"/>
          <p:cNvSpPr/>
          <p:nvPr/>
        </p:nvSpPr>
        <p:spPr>
          <a:xfrm>
            <a:off x="5143500" y="428625"/>
            <a:ext cx="3929063" cy="785813"/>
          </a:xfrm>
          <a:prstGeom prst="round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sr-Cyrl-CS" sz="2000" b="1">
                <a:solidFill>
                  <a:srgbClr val="FFFF00"/>
                </a:solidFill>
                <a:effectLst>
                  <a:outerShdw blurRad="38100" dist="38100" dir="2700000" algn="tl">
                    <a:srgbClr val="000000"/>
                  </a:outerShdw>
                </a:effectLst>
                <a:latin typeface="Times New Roman" pitchFamily="18" charset="0"/>
                <a:cs typeface="Times New Roman" pitchFamily="18" charset="0"/>
              </a:rPr>
              <a:t>УПОТРЕБА НОРМАТИВНИХ ДОКУМЕНАТА НА ВПРС</a:t>
            </a:r>
            <a:endParaRPr lang="en-US" sz="2000">
              <a:solidFill>
                <a:srgbClr val="FFFF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algn="r" eaLnBrk="1" hangingPunct="1"/>
            <a:fld id="{0315CA08-43DD-47FD-8BE3-296CD49A11B7}" type="slidenum">
              <a:rPr lang="sr-Latn-CS" altLang="en-US"/>
              <a:pPr algn="r" eaLnBrk="1" hangingPunct="1"/>
              <a:t>25</a:t>
            </a:fld>
            <a:endParaRPr lang="sr-Latn-CS" altLang="en-US"/>
          </a:p>
        </p:txBody>
      </p:sp>
      <p:sp>
        <p:nvSpPr>
          <p:cNvPr id="8" name="Rounded Rectangle 7"/>
          <p:cNvSpPr/>
          <p:nvPr/>
        </p:nvSpPr>
        <p:spPr>
          <a:xfrm>
            <a:off x="6215063" y="428625"/>
            <a:ext cx="2857500" cy="714375"/>
          </a:xfrm>
          <a:prstGeom prst="round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sr-Cyrl-CS" sz="2400" b="1">
                <a:solidFill>
                  <a:srgbClr val="FFFF00"/>
                </a:solidFill>
                <a:latin typeface="Times New Roman" pitchFamily="18" charset="0"/>
                <a:cs typeface="Times New Roman" pitchFamily="18" charset="0"/>
              </a:rPr>
              <a:t>УЧЕСНИЦИ ВПРС</a:t>
            </a:r>
            <a:endParaRPr lang="en-US" sz="2400">
              <a:solidFill>
                <a:srgbClr val="FFFFFF"/>
              </a:solidFill>
              <a:latin typeface="Times New Roman" pitchFamily="18" charset="0"/>
              <a:cs typeface="Times New Roman" pitchFamily="18" charset="0"/>
            </a:endParaRPr>
          </a:p>
        </p:txBody>
      </p:sp>
      <p:sp>
        <p:nvSpPr>
          <p:cNvPr id="51204" name="Rectangle 3"/>
          <p:cNvSpPr txBox="1">
            <a:spLocks noChangeArrowheads="1"/>
          </p:cNvSpPr>
          <p:nvPr/>
        </p:nvSpPr>
        <p:spPr bwMode="auto">
          <a:xfrm>
            <a:off x="0" y="1571625"/>
            <a:ext cx="9144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5563">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r>
              <a:rPr lang="sr-Cyrl-CS" altLang="en-US" sz="2400" b="1">
                <a:solidFill>
                  <a:schemeClr val="tx1"/>
                </a:solidFill>
                <a:latin typeface="Times New Roman" panose="02020603050405020304" pitchFamily="18" charset="0"/>
                <a:cs typeface="Times New Roman" panose="02020603050405020304" pitchFamily="18" charset="0"/>
              </a:rPr>
              <a:t>Учешће на ВПРС</a:t>
            </a:r>
            <a:r>
              <a:rPr lang="en-US" altLang="en-US" sz="2400" b="1">
                <a:solidFill>
                  <a:schemeClr val="tx1"/>
                </a:solidFill>
                <a:latin typeface="Times New Roman" panose="02020603050405020304" pitchFamily="18" charset="0"/>
                <a:cs typeface="Times New Roman" panose="02020603050405020304" pitchFamily="18" charset="0"/>
              </a:rPr>
              <a:t> </a:t>
            </a:r>
            <a:r>
              <a:rPr lang="sr-Cyrl-CS" altLang="en-US" sz="2400" b="1">
                <a:solidFill>
                  <a:schemeClr val="tx1"/>
                </a:solidFill>
                <a:latin typeface="Times New Roman" panose="02020603050405020304" pitchFamily="18" charset="0"/>
                <a:cs typeface="Times New Roman" panose="02020603050405020304" pitchFamily="18" charset="0"/>
              </a:rPr>
              <a:t>осталих учесника, сем вежбајућег састава у циљу реалистичног приказа оперативног окружења:</a:t>
            </a:r>
          </a:p>
          <a:p>
            <a:pPr eaLnBrk="1" hangingPunct="1"/>
            <a:endParaRPr lang="sr-Cyrl-CS" altLang="en-US" sz="2400" b="1">
              <a:solidFill>
                <a:schemeClr val="tx1"/>
              </a:solidFill>
              <a:latin typeface="Times New Roman" panose="02020603050405020304" pitchFamily="18" charset="0"/>
              <a:cs typeface="Times New Roman" panose="02020603050405020304" pitchFamily="18" charset="0"/>
            </a:endParaRPr>
          </a:p>
          <a:p>
            <a:pPr algn="ctr">
              <a:spcBef>
                <a:spcPct val="20000"/>
              </a:spcBef>
            </a:pPr>
            <a:endParaRPr lang="sr-Cyrl-CS" altLang="en-US" sz="2000">
              <a:solidFill>
                <a:srgbClr val="0066FF"/>
              </a:solidFill>
              <a:latin typeface="Times New Roman" panose="02020603050405020304" pitchFamily="18" charset="0"/>
            </a:endParaRPr>
          </a:p>
          <a:p>
            <a:pPr>
              <a:spcBef>
                <a:spcPct val="20000"/>
              </a:spcBef>
              <a:buFont typeface="Calibri" panose="020F0502020204030204" pitchFamily="34" charset="0"/>
              <a:buAutoNum type="arabicPeriod"/>
            </a:pPr>
            <a:endParaRPr lang="sr-Latn-CS" altLang="en-US" sz="1000">
              <a:solidFill>
                <a:srgbClr val="FF0000"/>
              </a:solidFill>
              <a:latin typeface="Times New Roman" panose="02020603050405020304" pitchFamily="18" charset="0"/>
            </a:endParaRPr>
          </a:p>
          <a:p>
            <a:pPr>
              <a:spcBef>
                <a:spcPct val="20000"/>
              </a:spcBef>
            </a:pPr>
            <a:endParaRPr lang="sr-Cyrl-CS" altLang="en-US" sz="2400">
              <a:solidFill>
                <a:srgbClr val="FF0000"/>
              </a:solidFill>
              <a:latin typeface="Times New Roman" panose="02020603050405020304" pitchFamily="18" charset="0"/>
            </a:endParaRPr>
          </a:p>
          <a:p>
            <a:pPr>
              <a:spcBef>
                <a:spcPct val="20000"/>
              </a:spcBef>
              <a:buFont typeface="Calibri" panose="020F0502020204030204" pitchFamily="34" charset="0"/>
              <a:buAutoNum type="arabicPeriod"/>
            </a:pPr>
            <a:endParaRPr lang="sr-Latn-CS" altLang="en-US" sz="1000">
              <a:solidFill>
                <a:srgbClr val="FF0000"/>
              </a:solidFill>
              <a:latin typeface="Times New Roman" panose="02020603050405020304" pitchFamily="18" charset="0"/>
            </a:endParaRPr>
          </a:p>
        </p:txBody>
      </p:sp>
      <p:sp>
        <p:nvSpPr>
          <p:cNvPr id="51205" name="Rectangle 3"/>
          <p:cNvSpPr txBox="1">
            <a:spLocks noChangeArrowheads="1"/>
          </p:cNvSpPr>
          <p:nvPr/>
        </p:nvSpPr>
        <p:spPr bwMode="auto">
          <a:xfrm>
            <a:off x="357188" y="2643188"/>
            <a:ext cx="4000500" cy="407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sr-Cyrl-CS" altLang="en-US" sz="2400" b="1">
                <a:solidFill>
                  <a:schemeClr val="tx1"/>
                </a:solidFill>
                <a:latin typeface="Times New Roman" panose="02020603050405020304" pitchFamily="18" charset="0"/>
                <a:cs typeface="Times New Roman" panose="02020603050405020304" pitchFamily="18" charset="0"/>
              </a:rPr>
              <a:t>ЦК Србије,</a:t>
            </a:r>
          </a:p>
          <a:p>
            <a:pPr eaLnBrk="1" hangingPunct="1">
              <a:buFont typeface="Arial" panose="020B0604020202020204" pitchFamily="34" charset="0"/>
              <a:buChar char="•"/>
            </a:pPr>
            <a:r>
              <a:rPr lang="sr-Cyrl-CS" altLang="en-US" sz="2400" b="1">
                <a:solidFill>
                  <a:schemeClr val="tx1"/>
                </a:solidFill>
                <a:latin typeface="Times New Roman" panose="02020603050405020304" pitchFamily="18" charset="0"/>
                <a:cs typeface="Times New Roman" panose="02020603050405020304" pitchFamily="18" charset="0"/>
              </a:rPr>
              <a:t>МК ЦК,</a:t>
            </a:r>
          </a:p>
          <a:p>
            <a:pPr eaLnBrk="1" hangingPunct="1">
              <a:buFont typeface="Arial" panose="020B0604020202020204" pitchFamily="34" charset="0"/>
              <a:buChar char="•"/>
            </a:pPr>
            <a:r>
              <a:rPr lang="sr-Cyrl-CS" altLang="en-US" sz="2400" b="1">
                <a:solidFill>
                  <a:schemeClr val="tx1"/>
                </a:solidFill>
                <a:latin typeface="Times New Roman" panose="02020603050405020304" pitchFamily="18" charset="0"/>
                <a:cs typeface="Times New Roman" panose="02020603050405020304" pitchFamily="18" charset="0"/>
              </a:rPr>
              <a:t>УН,</a:t>
            </a:r>
            <a:endParaRPr lang="en-US" altLang="en-US" sz="2400" b="1">
              <a:solidFill>
                <a:schemeClr val="tx1"/>
              </a:solidFill>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Char char="•"/>
            </a:pPr>
            <a:r>
              <a:rPr lang="sr-Cyrl-CS" altLang="en-US" sz="2400" b="1">
                <a:solidFill>
                  <a:schemeClr val="tx1"/>
                </a:solidFill>
                <a:latin typeface="Times New Roman" panose="02020603050405020304" pitchFamily="18" charset="0"/>
                <a:cs typeface="Times New Roman" panose="02020603050405020304" pitchFamily="18" charset="0"/>
              </a:rPr>
              <a:t>УНХЦР,</a:t>
            </a:r>
          </a:p>
          <a:p>
            <a:pPr eaLnBrk="1" hangingPunct="1">
              <a:buFont typeface="Arial" panose="020B0604020202020204" pitchFamily="34" charset="0"/>
              <a:buChar char="•"/>
            </a:pPr>
            <a:r>
              <a:rPr lang="sr-Cyrl-CS" altLang="en-US" sz="2400" b="1">
                <a:solidFill>
                  <a:schemeClr val="tx1"/>
                </a:solidFill>
                <a:latin typeface="Times New Roman" panose="02020603050405020304" pitchFamily="18" charset="0"/>
                <a:cs typeface="Times New Roman" panose="02020603050405020304" pitchFamily="18" charset="0"/>
              </a:rPr>
              <a:t>ОЕБС,</a:t>
            </a:r>
          </a:p>
          <a:p>
            <a:pPr eaLnBrk="1" hangingPunct="1">
              <a:buFont typeface="Arial" panose="020B0604020202020204" pitchFamily="34" charset="0"/>
              <a:buChar char="•"/>
            </a:pPr>
            <a:r>
              <a:rPr lang="sr-Cyrl-CS" altLang="en-US" sz="2400" b="1">
                <a:solidFill>
                  <a:schemeClr val="tx1"/>
                </a:solidFill>
                <a:latin typeface="Times New Roman" panose="02020603050405020304" pitchFamily="18" charset="0"/>
                <a:cs typeface="Times New Roman" panose="02020603050405020304" pitchFamily="18" charset="0"/>
              </a:rPr>
              <a:t>Жандармерија,</a:t>
            </a:r>
          </a:p>
          <a:p>
            <a:pPr eaLnBrk="1" hangingPunct="1">
              <a:buFont typeface="Arial" panose="020B0604020202020204" pitchFamily="34" charset="0"/>
              <a:buChar char="•"/>
            </a:pPr>
            <a:r>
              <a:rPr lang="sr-Cyrl-CS" altLang="en-US" sz="2400" b="1">
                <a:solidFill>
                  <a:schemeClr val="tx1"/>
                </a:solidFill>
                <a:latin typeface="Times New Roman" panose="02020603050405020304" pitchFamily="18" charset="0"/>
                <a:cs typeface="Times New Roman" panose="02020603050405020304" pitchFamily="18" charset="0"/>
              </a:rPr>
              <a:t>ПТЈ,</a:t>
            </a:r>
          </a:p>
          <a:p>
            <a:pPr eaLnBrk="1" hangingPunct="1">
              <a:buFont typeface="Arial" panose="020B0604020202020204" pitchFamily="34" charset="0"/>
              <a:buChar char="•"/>
            </a:pPr>
            <a:r>
              <a:rPr lang="sr-Cyrl-CS" altLang="en-US" sz="2400" b="1">
                <a:solidFill>
                  <a:schemeClr val="tx1"/>
                </a:solidFill>
                <a:latin typeface="Times New Roman" panose="02020603050405020304" pitchFamily="18" charset="0"/>
                <a:cs typeface="Times New Roman" panose="02020603050405020304" pitchFamily="18" charset="0"/>
              </a:rPr>
              <a:t>САЈ,</a:t>
            </a:r>
          </a:p>
          <a:p>
            <a:pPr eaLnBrk="1" hangingPunct="1">
              <a:buFont typeface="Arial" panose="020B0604020202020204" pitchFamily="34" charset="0"/>
              <a:buChar char="•"/>
            </a:pPr>
            <a:r>
              <a:rPr lang="sr-Cyrl-CS" altLang="en-US" sz="2400" b="1">
                <a:solidFill>
                  <a:schemeClr val="tx1"/>
                </a:solidFill>
                <a:latin typeface="Times New Roman" panose="02020603050405020304" pitchFamily="18" charset="0"/>
                <a:cs typeface="Times New Roman" panose="02020603050405020304" pitchFamily="18" charset="0"/>
              </a:rPr>
              <a:t>Преговарачки тим МУП,</a:t>
            </a:r>
          </a:p>
          <a:p>
            <a:pPr eaLnBrk="1" hangingPunct="1">
              <a:buFont typeface="Arial" panose="020B0604020202020204" pitchFamily="34" charset="0"/>
              <a:buChar char="•"/>
            </a:pPr>
            <a:r>
              <a:rPr lang="sr-Cyrl-CS" altLang="en-US" sz="2400" b="1">
                <a:solidFill>
                  <a:schemeClr val="tx1"/>
                </a:solidFill>
                <a:latin typeface="Times New Roman" panose="02020603050405020304" pitchFamily="18" charset="0"/>
                <a:cs typeface="Times New Roman" panose="02020603050405020304" pitchFamily="18" charset="0"/>
              </a:rPr>
              <a:t>новинари,</a:t>
            </a:r>
          </a:p>
          <a:p>
            <a:pPr eaLnBrk="1" hangingPunct="1">
              <a:buFont typeface="Arial" panose="020B0604020202020204" pitchFamily="34" charset="0"/>
              <a:buChar char="•"/>
            </a:pPr>
            <a:r>
              <a:rPr lang="sr-Cyrl-CS" altLang="en-US" sz="2400" b="1">
                <a:solidFill>
                  <a:schemeClr val="tx1"/>
                </a:solidFill>
                <a:latin typeface="Times New Roman" panose="02020603050405020304" pitchFamily="18" charset="0"/>
                <a:cs typeface="Times New Roman" panose="02020603050405020304" pitchFamily="18" charset="0"/>
              </a:rPr>
              <a:t>глумци.</a:t>
            </a:r>
          </a:p>
        </p:txBody>
      </p:sp>
      <p:pic>
        <p:nvPicPr>
          <p:cNvPr id="51206" name="Picture 6" descr="Screenshot"/>
          <p:cNvPicPr>
            <a:picLocks noChangeAspect="1" noChangeArrowheads="1"/>
          </p:cNvPicPr>
          <p:nvPr/>
        </p:nvPicPr>
        <p:blipFill>
          <a:blip r:embed="rId3">
            <a:extLst>
              <a:ext uri="{28A0092B-C50C-407E-A947-70E740481C1C}">
                <a14:useLocalDpi xmlns:a14="http://schemas.microsoft.com/office/drawing/2010/main" val="0"/>
              </a:ext>
            </a:extLst>
          </a:blip>
          <a:srcRect l="28323" t="27190" r="28249" b="27493"/>
          <a:stretch>
            <a:fillRect/>
          </a:stretch>
        </p:blipFill>
        <p:spPr bwMode="auto">
          <a:xfrm>
            <a:off x="7429500" y="5715000"/>
            <a:ext cx="1471613"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3548063"/>
            <a:ext cx="4071938"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188" y="500063"/>
            <a:ext cx="4046537" cy="299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13" y="4143375"/>
            <a:ext cx="5000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7"/>
          <p:cNvGrpSpPr>
            <a:grpSpLocks/>
          </p:cNvGrpSpPr>
          <p:nvPr/>
        </p:nvGrpSpPr>
        <p:grpSpPr bwMode="auto">
          <a:xfrm>
            <a:off x="6572250" y="3929063"/>
            <a:ext cx="2357438" cy="1928812"/>
            <a:chOff x="6858016" y="3429000"/>
            <a:chExt cx="2285984" cy="2786082"/>
          </a:xfrm>
        </p:grpSpPr>
        <p:pic>
          <p:nvPicPr>
            <p:cNvPr id="532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24" y="3429000"/>
              <a:ext cx="1142976" cy="92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16" y="3429000"/>
              <a:ext cx="1142976" cy="92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16" y="4357694"/>
              <a:ext cx="1142976" cy="92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24" y="4357694"/>
              <a:ext cx="1142976" cy="92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16" y="5286388"/>
              <a:ext cx="1142976" cy="92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24" y="5286388"/>
              <a:ext cx="1142976" cy="92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8875" y="3714750"/>
            <a:ext cx="5000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125" y="4357688"/>
            <a:ext cx="5000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0438" y="5286375"/>
            <a:ext cx="5000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5214938"/>
            <a:ext cx="5000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0188" y="3643313"/>
            <a:ext cx="5000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ounded Rectangle 16"/>
          <p:cNvSpPr/>
          <p:nvPr/>
        </p:nvSpPr>
        <p:spPr>
          <a:xfrm>
            <a:off x="214313" y="6000750"/>
            <a:ext cx="3929062" cy="642938"/>
          </a:xfrm>
          <a:prstGeom prst="round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sr-Cyrl-CS" sz="2000" b="1">
                <a:solidFill>
                  <a:srgbClr val="FFFF00"/>
                </a:solidFill>
                <a:latin typeface="Times New Roman" pitchFamily="18" charset="0"/>
                <a:cs typeface="Times New Roman" pitchFamily="18" charset="0"/>
              </a:rPr>
              <a:t>СИНХРОНИЗАЦИЈА РАДА ВЕЖБАЈУЋЕ КОМАНДЕ</a:t>
            </a:r>
            <a:endParaRPr lang="en-US" sz="2000">
              <a:solidFill>
                <a:srgbClr val="FFFFFF"/>
              </a:solidFill>
              <a:latin typeface="Times New Roman" pitchFamily="18" charset="0"/>
              <a:cs typeface="Times New Roman" pitchFamily="18" charset="0"/>
            </a:endParaRPr>
          </a:p>
        </p:txBody>
      </p:sp>
      <p:pic>
        <p:nvPicPr>
          <p:cNvPr id="53260" name="Picture 17" descr="Screenshot"/>
          <p:cNvPicPr>
            <a:picLocks noChangeAspect="1" noChangeArrowheads="1"/>
          </p:cNvPicPr>
          <p:nvPr/>
        </p:nvPicPr>
        <p:blipFill>
          <a:blip r:embed="rId6">
            <a:extLst>
              <a:ext uri="{28A0092B-C50C-407E-A947-70E740481C1C}">
                <a14:useLocalDpi xmlns:a14="http://schemas.microsoft.com/office/drawing/2010/main" val="0"/>
              </a:ext>
            </a:extLst>
          </a:blip>
          <a:srcRect l="28323" t="27190" r="28249" b="27493"/>
          <a:stretch>
            <a:fillRect/>
          </a:stretch>
        </p:blipFill>
        <p:spPr bwMode="auto">
          <a:xfrm>
            <a:off x="7429500" y="5715000"/>
            <a:ext cx="1471613"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nodeType="afterGroup">
                            <p:stCondLst>
                              <p:cond delay="500"/>
                            </p:stCondLst>
                            <p:childTnLst>
                              <p:par>
                                <p:cTn id="9" presetID="63" presetClass="path" presetSubtype="0" accel="50000" decel="50000" fill="hold" nodeType="afterEffect">
                                  <p:stCondLst>
                                    <p:cond delay="0"/>
                                  </p:stCondLst>
                                  <p:childTnLst>
                                    <p:animMotion origin="layout" path="M 0.00087 0.00046 L 0.50487 -0.51111 " pathEditMode="relative" rAng="0" ptsTypes="AA">
                                      <p:cBhvr>
                                        <p:cTn id="10" dur="1000" fill="hold"/>
                                        <p:tgtEl>
                                          <p:spTgt spid="8"/>
                                        </p:tgtEl>
                                        <p:attrNameLst>
                                          <p:attrName>ppt_x</p:attrName>
                                          <p:attrName>ppt_y</p:attrName>
                                        </p:attrNameLst>
                                      </p:cBhvr>
                                      <p:rCtr x="25191" y="-25579"/>
                                    </p:animMotion>
                                  </p:childTnLst>
                                </p:cTn>
                              </p:par>
                            </p:childTnLst>
                          </p:cTn>
                        </p:par>
                        <p:par>
                          <p:cTn id="11" fill="hold" nodeType="afterGroup">
                            <p:stCondLst>
                              <p:cond delay="1500"/>
                            </p:stCondLst>
                            <p:childTnLst>
                              <p:par>
                                <p:cTn id="12" presetID="4" presetClass="exit" presetSubtype="16" fill="hold" nodeType="afterEffect">
                                  <p:stCondLst>
                                    <p:cond delay="0"/>
                                  </p:stCondLst>
                                  <p:childTnLst>
                                    <p:animEffect transition="out" filter="box(in)">
                                      <p:cBhvr>
                                        <p:cTn id="13" dur="1000"/>
                                        <p:tgtEl>
                                          <p:spTgt spid="8"/>
                                        </p:tgtEl>
                                      </p:cBhvr>
                                    </p:animEffect>
                                    <p:set>
                                      <p:cBhvr>
                                        <p:cTn id="14" dur="1" fill="hold">
                                          <p:stCondLst>
                                            <p:cond delay="999"/>
                                          </p:stCondLst>
                                        </p:cTn>
                                        <p:tgtEl>
                                          <p:spTgt spid="8"/>
                                        </p:tgtEl>
                                        <p:attrNameLst>
                                          <p:attrName>style.visibility</p:attrName>
                                        </p:attrNameLst>
                                      </p:cBhvr>
                                      <p:to>
                                        <p:strVal val="hidden"/>
                                      </p:to>
                                    </p:set>
                                  </p:childTnLst>
                                </p:cTn>
                              </p:par>
                            </p:childTnLst>
                          </p:cTn>
                        </p:par>
                        <p:par>
                          <p:cTn id="15" fill="hold" nodeType="afterGroup">
                            <p:stCondLst>
                              <p:cond delay="2500"/>
                            </p:stCondLst>
                            <p:childTnLst>
                              <p:par>
                                <p:cTn id="16" presetID="3" presetClass="entr" presetSubtype="10" fill="hold"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linds(horizontal)">
                                      <p:cBhvr>
                                        <p:cTn id="18" dur="1000"/>
                                        <p:tgtEl>
                                          <p:spTgt spid="30"/>
                                        </p:tgtEl>
                                      </p:cBhvr>
                                    </p:animEffect>
                                  </p:childTnLst>
                                </p:cTn>
                              </p:par>
                            </p:childTnLst>
                          </p:cTn>
                        </p:par>
                        <p:par>
                          <p:cTn id="19" fill="hold" nodeType="afterGroup">
                            <p:stCondLst>
                              <p:cond delay="3500"/>
                            </p:stCondLst>
                            <p:childTnLst>
                              <p:par>
                                <p:cTn id="20" presetID="63" presetClass="path" presetSubtype="0" accel="50000" decel="50000" fill="hold" nodeType="afterEffect">
                                  <p:stCondLst>
                                    <p:cond delay="0"/>
                                  </p:stCondLst>
                                  <p:childTnLst>
                                    <p:animMotion origin="layout" path="M 3.05556E-6 1.48148E-6 L 0.3408 -0.46945 " pathEditMode="relative" rAng="0" ptsTypes="AA">
                                      <p:cBhvr>
                                        <p:cTn id="21" dur="1000" fill="hold"/>
                                        <p:tgtEl>
                                          <p:spTgt spid="30"/>
                                        </p:tgtEl>
                                        <p:attrNameLst>
                                          <p:attrName>ppt_x</p:attrName>
                                          <p:attrName>ppt_y</p:attrName>
                                        </p:attrNameLst>
                                      </p:cBhvr>
                                      <p:rCtr x="17031" y="-23472"/>
                                    </p:animMotion>
                                  </p:childTnLst>
                                </p:cTn>
                              </p:par>
                            </p:childTnLst>
                          </p:cTn>
                        </p:par>
                        <p:par>
                          <p:cTn id="22" fill="hold" nodeType="afterGroup">
                            <p:stCondLst>
                              <p:cond delay="4500"/>
                            </p:stCondLst>
                            <p:childTnLst>
                              <p:par>
                                <p:cTn id="23" presetID="4" presetClass="exit" presetSubtype="16" fill="hold" nodeType="afterEffect">
                                  <p:stCondLst>
                                    <p:cond delay="0"/>
                                  </p:stCondLst>
                                  <p:childTnLst>
                                    <p:animEffect transition="out" filter="box(in)">
                                      <p:cBhvr>
                                        <p:cTn id="24" dur="1000"/>
                                        <p:tgtEl>
                                          <p:spTgt spid="30"/>
                                        </p:tgtEl>
                                      </p:cBhvr>
                                    </p:animEffect>
                                    <p:set>
                                      <p:cBhvr>
                                        <p:cTn id="25" dur="1" fill="hold">
                                          <p:stCondLst>
                                            <p:cond delay="999"/>
                                          </p:stCondLst>
                                        </p:cTn>
                                        <p:tgtEl>
                                          <p:spTgt spid="30"/>
                                        </p:tgtEl>
                                        <p:attrNameLst>
                                          <p:attrName>style.visibility</p:attrName>
                                        </p:attrNameLst>
                                      </p:cBhvr>
                                      <p:to>
                                        <p:strVal val="hidden"/>
                                      </p:to>
                                    </p:set>
                                  </p:childTnLst>
                                </p:cTn>
                              </p:par>
                            </p:childTnLst>
                          </p:cTn>
                        </p:par>
                        <p:par>
                          <p:cTn id="26" fill="hold" nodeType="afterGroup">
                            <p:stCondLst>
                              <p:cond delay="5500"/>
                            </p:stCondLst>
                            <p:childTnLst>
                              <p:par>
                                <p:cTn id="27" presetID="3" presetClass="entr" presetSubtype="10"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blinds(horizontal)">
                                      <p:cBhvr>
                                        <p:cTn id="29" dur="1000"/>
                                        <p:tgtEl>
                                          <p:spTgt spid="31"/>
                                        </p:tgtEl>
                                      </p:cBhvr>
                                    </p:animEffect>
                                  </p:childTnLst>
                                </p:cTn>
                              </p:par>
                            </p:childTnLst>
                          </p:cTn>
                        </p:par>
                        <p:par>
                          <p:cTn id="30" fill="hold" nodeType="afterGroup">
                            <p:stCondLst>
                              <p:cond delay="6500"/>
                            </p:stCondLst>
                            <p:childTnLst>
                              <p:par>
                                <p:cTn id="31" presetID="63" presetClass="path" presetSubtype="0" accel="50000" decel="50000" fill="hold" nodeType="afterEffect">
                                  <p:stCondLst>
                                    <p:cond delay="0"/>
                                  </p:stCondLst>
                                  <p:childTnLst>
                                    <p:animMotion origin="layout" path="M -1.94444E-6 -1.85185E-6 L 0.23143 -0.54236 " pathEditMode="relative" rAng="0" ptsTypes="AA">
                                      <p:cBhvr>
                                        <p:cTn id="32" dur="1000" fill="hold"/>
                                        <p:tgtEl>
                                          <p:spTgt spid="31"/>
                                        </p:tgtEl>
                                        <p:attrNameLst>
                                          <p:attrName>ppt_x</p:attrName>
                                          <p:attrName>ppt_y</p:attrName>
                                        </p:attrNameLst>
                                      </p:cBhvr>
                                      <p:rCtr x="11563" y="-27130"/>
                                    </p:animMotion>
                                  </p:childTnLst>
                                </p:cTn>
                              </p:par>
                            </p:childTnLst>
                          </p:cTn>
                        </p:par>
                        <p:par>
                          <p:cTn id="33" fill="hold" nodeType="afterGroup">
                            <p:stCondLst>
                              <p:cond delay="7500"/>
                            </p:stCondLst>
                            <p:childTnLst>
                              <p:par>
                                <p:cTn id="34" presetID="4" presetClass="exit" presetSubtype="16" fill="hold" nodeType="afterEffect">
                                  <p:stCondLst>
                                    <p:cond delay="0"/>
                                  </p:stCondLst>
                                  <p:childTnLst>
                                    <p:animEffect transition="out" filter="box(in)">
                                      <p:cBhvr>
                                        <p:cTn id="35" dur="1000"/>
                                        <p:tgtEl>
                                          <p:spTgt spid="31"/>
                                        </p:tgtEl>
                                      </p:cBhvr>
                                    </p:animEffect>
                                    <p:set>
                                      <p:cBhvr>
                                        <p:cTn id="36" dur="1" fill="hold">
                                          <p:stCondLst>
                                            <p:cond delay="999"/>
                                          </p:stCondLst>
                                        </p:cTn>
                                        <p:tgtEl>
                                          <p:spTgt spid="31"/>
                                        </p:tgtEl>
                                        <p:attrNameLst>
                                          <p:attrName>style.visibility</p:attrName>
                                        </p:attrNameLst>
                                      </p:cBhvr>
                                      <p:to>
                                        <p:strVal val="hidden"/>
                                      </p:to>
                                    </p:set>
                                  </p:childTnLst>
                                </p:cTn>
                              </p:par>
                            </p:childTnLst>
                          </p:cTn>
                        </p:par>
                        <p:par>
                          <p:cTn id="37" fill="hold" nodeType="afterGroup">
                            <p:stCondLst>
                              <p:cond delay="8500"/>
                            </p:stCondLst>
                            <p:childTnLst>
                              <p:par>
                                <p:cTn id="38" presetID="3" presetClass="entr" presetSubtype="10" fill="hold" nodeType="after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linds(horizontal)">
                                      <p:cBhvr>
                                        <p:cTn id="40" dur="1000"/>
                                        <p:tgtEl>
                                          <p:spTgt spid="32"/>
                                        </p:tgtEl>
                                      </p:cBhvr>
                                    </p:animEffect>
                                  </p:childTnLst>
                                </p:cTn>
                              </p:par>
                            </p:childTnLst>
                          </p:cTn>
                        </p:par>
                        <p:par>
                          <p:cTn id="41" fill="hold" nodeType="afterGroup">
                            <p:stCondLst>
                              <p:cond delay="9500"/>
                            </p:stCondLst>
                            <p:childTnLst>
                              <p:par>
                                <p:cTn id="42" presetID="63" presetClass="path" presetSubtype="0" accel="50000" decel="50000" fill="hold" nodeType="afterEffect">
                                  <p:stCondLst>
                                    <p:cond delay="0"/>
                                  </p:stCondLst>
                                  <p:childTnLst>
                                    <p:animMotion origin="layout" path="M 5.55556E-7 1.48148E-6 L 0.21597 -0.6882 " pathEditMode="relative" rAng="0" ptsTypes="AA">
                                      <p:cBhvr>
                                        <p:cTn id="43" dur="1000" fill="hold"/>
                                        <p:tgtEl>
                                          <p:spTgt spid="32"/>
                                        </p:tgtEl>
                                        <p:attrNameLst>
                                          <p:attrName>ppt_x</p:attrName>
                                          <p:attrName>ppt_y</p:attrName>
                                        </p:attrNameLst>
                                      </p:cBhvr>
                                      <p:rCtr x="10799" y="-34421"/>
                                    </p:animMotion>
                                  </p:childTnLst>
                                </p:cTn>
                              </p:par>
                            </p:childTnLst>
                          </p:cTn>
                        </p:par>
                        <p:par>
                          <p:cTn id="44" fill="hold" nodeType="afterGroup">
                            <p:stCondLst>
                              <p:cond delay="10500"/>
                            </p:stCondLst>
                            <p:childTnLst>
                              <p:par>
                                <p:cTn id="45" presetID="4" presetClass="exit" presetSubtype="16" fill="hold" nodeType="afterEffect">
                                  <p:stCondLst>
                                    <p:cond delay="0"/>
                                  </p:stCondLst>
                                  <p:childTnLst>
                                    <p:animEffect transition="out" filter="box(in)">
                                      <p:cBhvr>
                                        <p:cTn id="46" dur="1000"/>
                                        <p:tgtEl>
                                          <p:spTgt spid="32"/>
                                        </p:tgtEl>
                                      </p:cBhvr>
                                    </p:animEffect>
                                    <p:set>
                                      <p:cBhvr>
                                        <p:cTn id="47" dur="1" fill="hold">
                                          <p:stCondLst>
                                            <p:cond delay="999"/>
                                          </p:stCondLst>
                                        </p:cTn>
                                        <p:tgtEl>
                                          <p:spTgt spid="32"/>
                                        </p:tgtEl>
                                        <p:attrNameLst>
                                          <p:attrName>style.visibility</p:attrName>
                                        </p:attrNameLst>
                                      </p:cBhvr>
                                      <p:to>
                                        <p:strVal val="hidden"/>
                                      </p:to>
                                    </p:set>
                                  </p:childTnLst>
                                </p:cTn>
                              </p:par>
                            </p:childTnLst>
                          </p:cTn>
                        </p:par>
                        <p:par>
                          <p:cTn id="48" fill="hold" nodeType="afterGroup">
                            <p:stCondLst>
                              <p:cond delay="11500"/>
                            </p:stCondLst>
                            <p:childTnLst>
                              <p:par>
                                <p:cTn id="49" presetID="3" presetClass="entr" presetSubtype="10" fill="hold" nodeType="after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blinds(horizontal)">
                                      <p:cBhvr>
                                        <p:cTn id="51" dur="1000"/>
                                        <p:tgtEl>
                                          <p:spTgt spid="33"/>
                                        </p:tgtEl>
                                      </p:cBhvr>
                                    </p:animEffect>
                                  </p:childTnLst>
                                </p:cTn>
                              </p:par>
                            </p:childTnLst>
                          </p:cTn>
                        </p:par>
                        <p:par>
                          <p:cTn id="52" fill="hold" nodeType="afterGroup">
                            <p:stCondLst>
                              <p:cond delay="12500"/>
                            </p:stCondLst>
                            <p:childTnLst>
                              <p:par>
                                <p:cTn id="53" presetID="63" presetClass="path" presetSubtype="0" accel="50000" decel="50000" fill="hold" nodeType="afterEffect">
                                  <p:stCondLst>
                                    <p:cond delay="0"/>
                                  </p:stCondLst>
                                  <p:childTnLst>
                                    <p:animMotion origin="layout" path="M 0.00087 0.00046 L 0.55955 -0.67778 " pathEditMode="relative" rAng="0" ptsTypes="AA">
                                      <p:cBhvr>
                                        <p:cTn id="54" dur="1000" fill="hold"/>
                                        <p:tgtEl>
                                          <p:spTgt spid="33"/>
                                        </p:tgtEl>
                                        <p:attrNameLst>
                                          <p:attrName>ppt_x</p:attrName>
                                          <p:attrName>ppt_y</p:attrName>
                                        </p:attrNameLst>
                                      </p:cBhvr>
                                      <p:rCtr x="27934" y="-33912"/>
                                    </p:animMotion>
                                  </p:childTnLst>
                                </p:cTn>
                              </p:par>
                            </p:childTnLst>
                          </p:cTn>
                        </p:par>
                        <p:par>
                          <p:cTn id="55" fill="hold" nodeType="afterGroup">
                            <p:stCondLst>
                              <p:cond delay="13500"/>
                            </p:stCondLst>
                            <p:childTnLst>
                              <p:par>
                                <p:cTn id="56" presetID="4" presetClass="exit" presetSubtype="16" fill="hold" nodeType="afterEffect">
                                  <p:stCondLst>
                                    <p:cond delay="0"/>
                                  </p:stCondLst>
                                  <p:childTnLst>
                                    <p:animEffect transition="out" filter="box(in)">
                                      <p:cBhvr>
                                        <p:cTn id="57" dur="1000"/>
                                        <p:tgtEl>
                                          <p:spTgt spid="33"/>
                                        </p:tgtEl>
                                      </p:cBhvr>
                                    </p:animEffect>
                                    <p:set>
                                      <p:cBhvr>
                                        <p:cTn id="58" dur="1" fill="hold">
                                          <p:stCondLst>
                                            <p:cond delay="999"/>
                                          </p:stCondLst>
                                        </p:cTn>
                                        <p:tgtEl>
                                          <p:spTgt spid="33"/>
                                        </p:tgtEl>
                                        <p:attrNameLst>
                                          <p:attrName>style.visibility</p:attrName>
                                        </p:attrNameLst>
                                      </p:cBhvr>
                                      <p:to>
                                        <p:strVal val="hidden"/>
                                      </p:to>
                                    </p:set>
                                  </p:childTnLst>
                                </p:cTn>
                              </p:par>
                            </p:childTnLst>
                          </p:cTn>
                        </p:par>
                        <p:par>
                          <p:cTn id="59" fill="hold" nodeType="afterGroup">
                            <p:stCondLst>
                              <p:cond delay="14500"/>
                            </p:stCondLst>
                            <p:childTnLst>
                              <p:par>
                                <p:cTn id="60" presetID="3" presetClass="entr" presetSubtype="10" fill="hold" nodeType="after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blinds(horizontal)">
                                      <p:cBhvr>
                                        <p:cTn id="62" dur="1000"/>
                                        <p:tgtEl>
                                          <p:spTgt spid="34"/>
                                        </p:tgtEl>
                                      </p:cBhvr>
                                    </p:animEffect>
                                  </p:childTnLst>
                                </p:cTn>
                              </p:par>
                            </p:childTnLst>
                          </p:cTn>
                        </p:par>
                        <p:par>
                          <p:cTn id="63" fill="hold" nodeType="afterGroup">
                            <p:stCondLst>
                              <p:cond delay="15500"/>
                            </p:stCondLst>
                            <p:childTnLst>
                              <p:par>
                                <p:cTn id="64" presetID="63" presetClass="path" presetSubtype="0" accel="50000" decel="50000" fill="hold" nodeType="afterEffect">
                                  <p:stCondLst>
                                    <p:cond delay="0"/>
                                  </p:stCondLst>
                                  <p:childTnLst>
                                    <p:animMotion origin="layout" path="M 0.00087 0.00046 L 0.43472 -0.46945 " pathEditMode="relative" rAng="0" ptsTypes="AA">
                                      <p:cBhvr>
                                        <p:cTn id="65" dur="1000" fill="hold"/>
                                        <p:tgtEl>
                                          <p:spTgt spid="34"/>
                                        </p:tgtEl>
                                        <p:attrNameLst>
                                          <p:attrName>ppt_x</p:attrName>
                                          <p:attrName>ppt_y</p:attrName>
                                        </p:attrNameLst>
                                      </p:cBhvr>
                                      <p:rCtr x="21684" y="-23495"/>
                                    </p:animMotion>
                                  </p:childTnLst>
                                </p:cTn>
                              </p:par>
                            </p:childTnLst>
                          </p:cTn>
                        </p:par>
                        <p:par>
                          <p:cTn id="66" fill="hold" nodeType="afterGroup">
                            <p:stCondLst>
                              <p:cond delay="16500"/>
                            </p:stCondLst>
                            <p:childTnLst>
                              <p:par>
                                <p:cTn id="67" presetID="4" presetClass="exit" presetSubtype="16" fill="hold" nodeType="afterEffect">
                                  <p:stCondLst>
                                    <p:cond delay="0"/>
                                  </p:stCondLst>
                                  <p:childTnLst>
                                    <p:animEffect transition="out" filter="box(in)">
                                      <p:cBhvr>
                                        <p:cTn id="68" dur="1000"/>
                                        <p:tgtEl>
                                          <p:spTgt spid="34"/>
                                        </p:tgtEl>
                                      </p:cBhvr>
                                    </p:animEffect>
                                    <p:set>
                                      <p:cBhvr>
                                        <p:cTn id="69" dur="1" fill="hold">
                                          <p:stCondLst>
                                            <p:cond delay="999"/>
                                          </p:stCondLst>
                                        </p:cTn>
                                        <p:tgtEl>
                                          <p:spTgt spid="34"/>
                                        </p:tgtEl>
                                        <p:attrNameLst>
                                          <p:attrName>style.visibility</p:attrName>
                                        </p:attrNameLst>
                                      </p:cBhvr>
                                      <p:to>
                                        <p:strVal val="hidden"/>
                                      </p:to>
                                    </p:set>
                                  </p:childTnLst>
                                </p:cTn>
                              </p:par>
                            </p:childTnLst>
                          </p:cTn>
                        </p:par>
                        <p:par>
                          <p:cTn id="70" fill="hold" nodeType="afterGroup">
                            <p:stCondLst>
                              <p:cond delay="17500"/>
                            </p:stCondLst>
                            <p:childTnLst>
                              <p:par>
                                <p:cTn id="71" presetID="8" presetClass="emph" presetSubtype="0" repeatCount="2000" fill="hold" nodeType="afterEffect">
                                  <p:stCondLst>
                                    <p:cond delay="0"/>
                                  </p:stCondLst>
                                  <p:childTnLst>
                                    <p:animRot by="21600000">
                                      <p:cBhvr>
                                        <p:cTn id="72" dur="2000" fill="hold"/>
                                        <p:tgtEl>
                                          <p:spTgt spid="46083"/>
                                        </p:tgtEl>
                                        <p:attrNameLst>
                                          <p:attrName>r</p:attrName>
                                        </p:attrNameLst>
                                      </p:cBhvr>
                                    </p:animRot>
                                  </p:childTnLst>
                                </p:cTn>
                              </p:par>
                            </p:childTnLst>
                          </p:cTn>
                        </p:par>
                        <p:par>
                          <p:cTn id="73" fill="hold" nodeType="afterGroup">
                            <p:stCondLst>
                              <p:cond delay="21500"/>
                            </p:stCondLst>
                            <p:childTnLst>
                              <p:par>
                                <p:cTn id="74" presetID="32" presetClass="emph" presetSubtype="0" fill="hold" nodeType="afterEffect">
                                  <p:stCondLst>
                                    <p:cond delay="0"/>
                                  </p:stCondLst>
                                  <p:childTnLst>
                                    <p:animClr clrSpc="rgb" dir="cw">
                                      <p:cBhvr override="childStyle">
                                        <p:cTn id="75" dur="500" fill="hold"/>
                                        <p:tgtEl>
                                          <p:spTgt spid="2"/>
                                        </p:tgtEl>
                                        <p:attrNameLst>
                                          <p:attrName>style.color</p:attrName>
                                        </p:attrNameLst>
                                      </p:cBhvr>
                                      <p:to>
                                        <a:schemeClr val="accent2"/>
                                      </p:to>
                                    </p:animClr>
                                    <p:animClr clrSpc="rgb" dir="cw">
                                      <p:cBhvr>
                                        <p:cTn id="76" dur="500" fill="hold"/>
                                        <p:tgtEl>
                                          <p:spTgt spid="2"/>
                                        </p:tgtEl>
                                        <p:attrNameLst>
                                          <p:attrName>fillcolor</p:attrName>
                                        </p:attrNameLst>
                                      </p:cBhvr>
                                      <p:to>
                                        <a:schemeClr val="accent2"/>
                                      </p:to>
                                    </p:animClr>
                                    <p:set>
                                      <p:cBhvr>
                                        <p:cTn id="77" dur="500" fill="hold"/>
                                        <p:tgtEl>
                                          <p:spTgt spid="2"/>
                                        </p:tgtEl>
                                        <p:attrNameLst>
                                          <p:attrName>fill.type</p:attrName>
                                        </p:attrNameLst>
                                      </p:cBhvr>
                                      <p:to>
                                        <p:strVal val="solid"/>
                                      </p:to>
                                    </p:set>
                                    <p:set>
                                      <p:cBhvr>
                                        <p:cTn id="78" dur="500" fill="hold"/>
                                        <p:tgtEl>
                                          <p:spTgt spid="2"/>
                                        </p:tgtEl>
                                        <p:attrNameLst>
                                          <p:attrName>fill.on</p:attrName>
                                        </p:attrNameLst>
                                      </p:cBhvr>
                                      <p:to>
                                        <p:strVal val="true"/>
                                      </p:to>
                                    </p:set>
                                    <p:animRot by="120000">
                                      <p:cBhvr>
                                        <p:cTn id="79" dur="500" fill="hold">
                                          <p:stCondLst>
                                            <p:cond delay="0"/>
                                          </p:stCondLst>
                                        </p:cTn>
                                        <p:tgtEl>
                                          <p:spTgt spid="2"/>
                                        </p:tgtEl>
                                        <p:attrNameLst>
                                          <p:attrName>r</p:attrName>
                                        </p:attrNameLst>
                                      </p:cBhvr>
                                    </p:animRot>
                                    <p:animRot by="-240000">
                                      <p:cBhvr>
                                        <p:cTn id="80" dur="1000" fill="hold">
                                          <p:stCondLst>
                                            <p:cond delay="1000"/>
                                          </p:stCondLst>
                                        </p:cTn>
                                        <p:tgtEl>
                                          <p:spTgt spid="2"/>
                                        </p:tgtEl>
                                        <p:attrNameLst>
                                          <p:attrName>r</p:attrName>
                                        </p:attrNameLst>
                                      </p:cBhvr>
                                    </p:animRot>
                                    <p:animRot by="240000">
                                      <p:cBhvr>
                                        <p:cTn id="81" dur="1000" fill="hold">
                                          <p:stCondLst>
                                            <p:cond delay="2000"/>
                                          </p:stCondLst>
                                        </p:cTn>
                                        <p:tgtEl>
                                          <p:spTgt spid="2"/>
                                        </p:tgtEl>
                                        <p:attrNameLst>
                                          <p:attrName>r</p:attrName>
                                        </p:attrNameLst>
                                      </p:cBhvr>
                                    </p:animRot>
                                    <p:animRot by="-240000">
                                      <p:cBhvr>
                                        <p:cTn id="82" dur="1000" fill="hold">
                                          <p:stCondLst>
                                            <p:cond delay="3000"/>
                                          </p:stCondLst>
                                        </p:cTn>
                                        <p:tgtEl>
                                          <p:spTgt spid="2"/>
                                        </p:tgtEl>
                                        <p:attrNameLst>
                                          <p:attrName>r</p:attrName>
                                        </p:attrNameLst>
                                      </p:cBhvr>
                                    </p:animRot>
                                    <p:animRot by="120000">
                                      <p:cBhvr>
                                        <p:cTn id="83" dur="1000" fill="hold">
                                          <p:stCondLst>
                                            <p:cond delay="40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algn="r" eaLnBrk="1" hangingPunct="1"/>
            <a:fld id="{FD98E941-8A3A-4152-972A-1332E75B598F}" type="slidenum">
              <a:rPr lang="sr-Latn-CS" altLang="en-US"/>
              <a:pPr algn="r" eaLnBrk="1" hangingPunct="1"/>
              <a:t>3</a:t>
            </a:fld>
            <a:endParaRPr lang="sr-Latn-CS" altLang="en-US"/>
          </a:p>
        </p:txBody>
      </p:sp>
      <p:sp>
        <p:nvSpPr>
          <p:cNvPr id="15363" name="TextBox 5"/>
          <p:cNvSpPr txBox="1">
            <a:spLocks noChangeArrowheads="1"/>
          </p:cNvSpPr>
          <p:nvPr/>
        </p:nvSpPr>
        <p:spPr bwMode="auto">
          <a:xfrm>
            <a:off x="0" y="1714500"/>
            <a:ext cx="9144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bg1"/>
                </a:solidFill>
                <a:latin typeface="Arial" panose="020B0604020202020204" pitchFamily="34" charset="0"/>
                <a:cs typeface="Arial" panose="020B0604020202020204" pitchFamily="34" charset="0"/>
              </a:defRPr>
            </a:lvl1pPr>
            <a:lvl2pPr>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marL="0" lvl="1" eaLnBrk="1" hangingPunct="1"/>
            <a:r>
              <a:rPr lang="sr-Cyrl-CS" altLang="en-US" sz="2400" b="1">
                <a:solidFill>
                  <a:srgbClr val="0000FF"/>
                </a:solidFill>
                <a:latin typeface="Times New Roman" panose="02020603050405020304" pitchFamily="18" charset="0"/>
                <a:cs typeface="Times New Roman" panose="02020603050405020304" pitchFamily="18" charset="0"/>
              </a:rPr>
              <a:t>Директива за обуку у Војсци Србије</a:t>
            </a:r>
          </a:p>
          <a:p>
            <a:pPr eaLnBrk="1" hangingPunct="1"/>
            <a:endParaRPr lang="en-US" altLang="en-US" sz="2400" b="1">
              <a:solidFill>
                <a:schemeClr val="tx1"/>
              </a:solidFill>
              <a:latin typeface="Times New Roman" panose="02020603050405020304" pitchFamily="18" charset="0"/>
              <a:cs typeface="Times New Roman" panose="02020603050405020304" pitchFamily="18" charset="0"/>
            </a:endParaRPr>
          </a:p>
          <a:p>
            <a:pPr eaLnBrk="1" hangingPunct="1"/>
            <a:r>
              <a:rPr lang="ru-RU" altLang="en-US" sz="2400">
                <a:solidFill>
                  <a:schemeClr val="tx1"/>
                </a:solidFill>
                <a:latin typeface="Times New Roman" panose="02020603050405020304" pitchFamily="18" charset="0"/>
                <a:cs typeface="Times New Roman" panose="02020603050405020304" pitchFamily="18" charset="0"/>
              </a:rPr>
              <a:t>Директива за обуку </a:t>
            </a:r>
            <a:r>
              <a:rPr lang="sr-Cyrl-CS" altLang="en-US" sz="2400">
                <a:solidFill>
                  <a:schemeClr val="tx1"/>
                </a:solidFill>
                <a:latin typeface="Times New Roman" panose="02020603050405020304" pitchFamily="18" charset="0"/>
                <a:cs typeface="Times New Roman" panose="02020603050405020304" pitchFamily="18" charset="0"/>
              </a:rPr>
              <a:t>у</a:t>
            </a:r>
            <a:r>
              <a:rPr lang="ru-RU" altLang="en-US" sz="2400">
                <a:solidFill>
                  <a:schemeClr val="tx1"/>
                </a:solidFill>
                <a:latin typeface="Times New Roman" panose="02020603050405020304" pitchFamily="18" charset="0"/>
                <a:cs typeface="Times New Roman" panose="02020603050405020304" pitchFamily="18" charset="0"/>
              </a:rPr>
              <a:t> Војсци Србије израђује се </a:t>
            </a:r>
            <a:r>
              <a:rPr lang="sr-Cyrl-CS" altLang="en-US" sz="2400">
                <a:solidFill>
                  <a:schemeClr val="tx1"/>
                </a:solidFill>
                <a:latin typeface="Times New Roman" panose="02020603050405020304" pitchFamily="18" charset="0"/>
                <a:cs typeface="Times New Roman" panose="02020603050405020304" pitchFamily="18" charset="0"/>
              </a:rPr>
              <a:t>у складу са краткорочним циљевима обуке дефинисаним Смерницама за средњорочно планирање и програмирање и Инструкцијама за обуку у Министарству одбране и Војсци Србије </a:t>
            </a:r>
            <a:r>
              <a:rPr lang="ru-RU" altLang="en-US" sz="2400">
                <a:solidFill>
                  <a:schemeClr val="tx1"/>
                </a:solidFill>
                <a:latin typeface="Times New Roman" panose="02020603050405020304" pitchFamily="18" charset="0"/>
                <a:cs typeface="Times New Roman" panose="02020603050405020304" pitchFamily="18" charset="0"/>
              </a:rPr>
              <a:t>и процењеним условима у којима ће се изводити обука.</a:t>
            </a:r>
          </a:p>
          <a:p>
            <a:pPr eaLnBrk="1" hangingPunct="1"/>
            <a:endParaRPr lang="en-US" altLang="en-US" sz="2400">
              <a:solidFill>
                <a:schemeClr val="tx1"/>
              </a:solidFill>
              <a:latin typeface="Times New Roman" panose="02020603050405020304" pitchFamily="18" charset="0"/>
              <a:cs typeface="Times New Roman" panose="02020603050405020304" pitchFamily="18" charset="0"/>
            </a:endParaRPr>
          </a:p>
          <a:p>
            <a:pPr eaLnBrk="1" hangingPunct="1"/>
            <a:r>
              <a:rPr lang="ru-RU" altLang="en-US" sz="2400">
                <a:solidFill>
                  <a:schemeClr val="tx1"/>
                </a:solidFill>
                <a:latin typeface="Times New Roman" panose="02020603050405020304" pitchFamily="18" charset="0"/>
                <a:cs typeface="Times New Roman" panose="02020603050405020304" pitchFamily="18" charset="0"/>
              </a:rPr>
              <a:t>Сврха Директиве је да одреди тежиште обуке, ради обезбеђења заједничких основа за управљање обуком у Војсци Србије, континуитета у обучавању </a:t>
            </a:r>
            <a:r>
              <a:rPr lang="sr-Cyrl-CS" altLang="en-US" sz="2400">
                <a:solidFill>
                  <a:schemeClr val="tx1"/>
                </a:solidFill>
                <a:latin typeface="Times New Roman" panose="02020603050405020304" pitchFamily="18" charset="0"/>
                <a:cs typeface="Times New Roman" panose="02020603050405020304" pitchFamily="18" charset="0"/>
              </a:rPr>
              <a:t>и достизања, односно одржавања, захтеваног стања обучености</a:t>
            </a:r>
            <a:r>
              <a:rPr lang="ru-RU" altLang="en-US" sz="2400">
                <a:solidFill>
                  <a:schemeClr val="tx1"/>
                </a:solidFill>
                <a:latin typeface="Times New Roman" panose="02020603050405020304" pitchFamily="18" charset="0"/>
                <a:cs typeface="Times New Roman" panose="02020603050405020304" pitchFamily="18" charset="0"/>
              </a:rPr>
              <a:t> Војске Србије.</a:t>
            </a:r>
            <a:endParaRPr lang="en-US" altLang="en-US" sz="2400">
              <a:solidFill>
                <a:schemeClr val="tx1"/>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5572125" y="428625"/>
            <a:ext cx="3500438" cy="785813"/>
          </a:xfrm>
          <a:prstGeom prst="round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sr-Cyrl-CS" sz="2400" b="1">
                <a:solidFill>
                  <a:srgbClr val="FFFF00"/>
                </a:solidFill>
                <a:latin typeface="Times New Roman" pitchFamily="18" charset="0"/>
                <a:cs typeface="Times New Roman" pitchFamily="18" charset="0"/>
              </a:rPr>
              <a:t>ДИРЕКТИВА ЗА ОБУКУ У ВС</a:t>
            </a:r>
            <a:endParaRPr lang="en-US" sz="2400">
              <a:solidFill>
                <a:srgbClr val="FFFF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algn="r" eaLnBrk="1" hangingPunct="1"/>
            <a:fld id="{541F0672-53AA-4F36-A774-7705F0561FB0}" type="slidenum">
              <a:rPr lang="sr-Latn-CS" altLang="en-US"/>
              <a:pPr algn="r" eaLnBrk="1" hangingPunct="1"/>
              <a:t>4</a:t>
            </a:fld>
            <a:endParaRPr lang="sr-Latn-CS" altLang="en-US"/>
          </a:p>
        </p:txBody>
      </p:sp>
      <p:sp>
        <p:nvSpPr>
          <p:cNvPr id="17411" name="TextBox 5"/>
          <p:cNvSpPr txBox="1">
            <a:spLocks noChangeArrowheads="1"/>
          </p:cNvSpPr>
          <p:nvPr/>
        </p:nvSpPr>
        <p:spPr bwMode="auto">
          <a:xfrm>
            <a:off x="0" y="1714500"/>
            <a:ext cx="91440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bg1"/>
                </a:solidFill>
                <a:latin typeface="Arial" panose="020B0604020202020204" pitchFamily="34" charset="0"/>
                <a:cs typeface="Arial" panose="020B0604020202020204" pitchFamily="34" charset="0"/>
              </a:defRPr>
            </a:lvl1pPr>
            <a:lvl2pPr>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marL="0" lvl="1" eaLnBrk="1" hangingPunct="1"/>
            <a:r>
              <a:rPr lang="sr-Cyrl-CS" altLang="en-US" sz="2400" b="1">
                <a:solidFill>
                  <a:srgbClr val="0000FF"/>
                </a:solidFill>
                <a:latin typeface="Times New Roman" panose="02020603050405020304" pitchFamily="18" charset="0"/>
                <a:cs typeface="Times New Roman" panose="02020603050405020304" pitchFamily="18" charset="0"/>
              </a:rPr>
              <a:t>Упутство о вежбама у Војсци Србије</a:t>
            </a:r>
          </a:p>
          <a:p>
            <a:pPr eaLnBrk="1" hangingPunct="1"/>
            <a:endParaRPr lang="en-US" altLang="en-US" sz="2400" b="1">
              <a:solidFill>
                <a:schemeClr val="tx1"/>
              </a:solidFill>
              <a:latin typeface="Times New Roman" panose="02020603050405020304" pitchFamily="18" charset="0"/>
              <a:cs typeface="Times New Roman" panose="02020603050405020304" pitchFamily="18" charset="0"/>
            </a:endParaRPr>
          </a:p>
          <a:p>
            <a:pPr eaLnBrk="1" hangingPunct="1"/>
            <a:r>
              <a:rPr lang="sr-Cyrl-CS" altLang="en-US" sz="2400">
                <a:solidFill>
                  <a:schemeClr val="tx1"/>
                </a:solidFill>
                <a:latin typeface="Times New Roman" panose="02020603050405020304" pitchFamily="18" charset="0"/>
                <a:cs typeface="Times New Roman" panose="02020603050405020304" pitchFamily="18" charset="0"/>
              </a:rPr>
              <a:t>Упутство о вежбама са својим прилозима дефинише врсте вежби, надлежности, обавезе и начин припреме и извођења вежби, израду потребне документације и начин извештавања о изведеној вежби.</a:t>
            </a:r>
            <a:endParaRPr lang="en-US" altLang="en-US" sz="2400">
              <a:solidFill>
                <a:schemeClr val="tx1"/>
              </a:solidFill>
              <a:latin typeface="Times New Roman" panose="02020603050405020304" pitchFamily="18" charset="0"/>
              <a:cs typeface="Times New Roman" panose="02020603050405020304" pitchFamily="18" charset="0"/>
            </a:endParaRPr>
          </a:p>
          <a:p>
            <a:pPr eaLnBrk="1" hangingPunct="1"/>
            <a:endParaRPr lang="en-US" altLang="en-US" sz="2400">
              <a:solidFill>
                <a:schemeClr val="tx1"/>
              </a:solidFill>
              <a:latin typeface="Times New Roman" panose="02020603050405020304" pitchFamily="18" charset="0"/>
              <a:cs typeface="Times New Roman" panose="02020603050405020304" pitchFamily="18" charset="0"/>
            </a:endParaRPr>
          </a:p>
          <a:p>
            <a:pPr eaLnBrk="1" hangingPunct="1"/>
            <a:r>
              <a:rPr lang="sr-Cyrl-CS" altLang="en-US" sz="2400">
                <a:solidFill>
                  <a:schemeClr val="tx1"/>
                </a:solidFill>
                <a:latin typeface="Times New Roman" panose="02020603050405020304" pitchFamily="18" charset="0"/>
                <a:cs typeface="Times New Roman" panose="02020603050405020304" pitchFamily="18" charset="0"/>
              </a:rPr>
              <a:t>Тачком 18. Упутства вежба подржана рачунарским симулацијама дефинисана је као вежба намењена је за обуку команде у извршавању мисије у симулираном оперативном окружењу. Ова врста вежбе је у основи командно – штабна вежба која се реализује уз употребу адекватног симулационог софтвера.</a:t>
            </a:r>
            <a:endParaRPr lang="en-US" altLang="en-US" sz="2400">
              <a:solidFill>
                <a:schemeClr val="tx1"/>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5357813" y="428625"/>
            <a:ext cx="3714750" cy="785813"/>
          </a:xfrm>
          <a:prstGeom prst="round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sr-Cyrl-CS" sz="2400" b="1">
                <a:solidFill>
                  <a:srgbClr val="FFFF00"/>
                </a:solidFill>
                <a:effectLst>
                  <a:outerShdw blurRad="38100" dist="38100" dir="2700000" algn="tl">
                    <a:srgbClr val="000000"/>
                  </a:outerShdw>
                </a:effectLst>
                <a:latin typeface="Times New Roman" pitchFamily="18" charset="0"/>
                <a:cs typeface="Times New Roman" pitchFamily="18" charset="0"/>
              </a:rPr>
              <a:t>УПУТСТВО О ВЕЖБАМА У ВС</a:t>
            </a:r>
            <a:endParaRPr lang="en-US" sz="2400">
              <a:solidFill>
                <a:srgbClr val="FFFF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5"/>
          <p:cNvSpPr txBox="1">
            <a:spLocks noChangeArrowheads="1"/>
          </p:cNvSpPr>
          <p:nvPr/>
        </p:nvSpPr>
        <p:spPr bwMode="auto">
          <a:xfrm>
            <a:off x="214313" y="1901825"/>
            <a:ext cx="864393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8925" indent="-288925">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lnSpc>
                <a:spcPct val="150000"/>
              </a:lnSpc>
              <a:buFont typeface="Arial" panose="020B0604020202020204" pitchFamily="34" charset="0"/>
              <a:buChar char="•"/>
            </a:pPr>
            <a:r>
              <a:rPr lang="sr-Cyrl-CS" altLang="en-US" sz="2800" b="1">
                <a:solidFill>
                  <a:schemeClr val="tx1"/>
                </a:solidFill>
                <a:latin typeface="Times New Roman" panose="02020603050405020304" pitchFamily="18" charset="0"/>
                <a:cs typeface="Times New Roman" panose="02020603050405020304" pitchFamily="18" charset="0"/>
              </a:rPr>
              <a:t>Упутство о вежбама у Војсци Србије</a:t>
            </a:r>
          </a:p>
          <a:p>
            <a:pPr eaLnBrk="1" hangingPunct="1">
              <a:lnSpc>
                <a:spcPct val="150000"/>
              </a:lnSpc>
              <a:buFont typeface="Arial" panose="020B0604020202020204" pitchFamily="34" charset="0"/>
              <a:buChar char="•"/>
            </a:pPr>
            <a:r>
              <a:rPr lang="sr-Cyrl-CS" altLang="en-US" sz="2800" b="1">
                <a:solidFill>
                  <a:schemeClr val="tx1"/>
                </a:solidFill>
                <a:latin typeface="Times New Roman" panose="02020603050405020304" pitchFamily="18" charset="0"/>
                <a:cs typeface="Times New Roman" panose="02020603050405020304" pitchFamily="18" charset="0"/>
              </a:rPr>
              <a:t>Смернице за реализацију ВПРС </a:t>
            </a:r>
          </a:p>
        </p:txBody>
      </p:sp>
      <p:sp>
        <p:nvSpPr>
          <p:cNvPr id="3" name="Rounded Rectangle 2"/>
          <p:cNvSpPr/>
          <p:nvPr/>
        </p:nvSpPr>
        <p:spPr>
          <a:xfrm>
            <a:off x="5072063" y="428625"/>
            <a:ext cx="4000500" cy="785813"/>
          </a:xfrm>
          <a:prstGeom prst="round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sr-Cyrl-CS" sz="1800" b="1">
                <a:solidFill>
                  <a:srgbClr val="FFFF00"/>
                </a:solidFill>
                <a:effectLst>
                  <a:outerShdw blurRad="38100" dist="38100" dir="2700000" algn="tl">
                    <a:srgbClr val="000000"/>
                  </a:outerShdw>
                </a:effectLst>
                <a:latin typeface="Times New Roman" pitchFamily="18" charset="0"/>
                <a:cs typeface="Times New Roman" pitchFamily="18" charset="0"/>
              </a:rPr>
              <a:t>ДОКУМЕНТА КОЈА ДЕФИНИШУ РЕАЛИЗАЦИЈУ ВПРС</a:t>
            </a:r>
            <a:endParaRPr lang="en-US" sz="1800">
              <a:solidFill>
                <a:srgbClr val="FFFF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algn="r" eaLnBrk="1" hangingPunct="1"/>
            <a:fld id="{A57BF0B8-A334-4C08-A868-21ABCE67218E}" type="slidenum">
              <a:rPr lang="sr-Latn-CS" altLang="en-US"/>
              <a:pPr algn="r" eaLnBrk="1" hangingPunct="1"/>
              <a:t>6</a:t>
            </a:fld>
            <a:endParaRPr lang="sr-Latn-CS" altLang="en-US"/>
          </a:p>
        </p:txBody>
      </p:sp>
      <p:sp>
        <p:nvSpPr>
          <p:cNvPr id="21507" name="TextBox 5"/>
          <p:cNvSpPr txBox="1">
            <a:spLocks noChangeArrowheads="1"/>
          </p:cNvSpPr>
          <p:nvPr/>
        </p:nvSpPr>
        <p:spPr bwMode="auto">
          <a:xfrm>
            <a:off x="0" y="1714500"/>
            <a:ext cx="9144000"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lnSpc>
                <a:spcPct val="150000"/>
              </a:lnSpc>
            </a:pPr>
            <a:r>
              <a:rPr lang="sr-Cyrl-CS" altLang="en-US" sz="2800" b="1">
                <a:solidFill>
                  <a:srgbClr val="0000FF"/>
                </a:solidFill>
                <a:latin typeface="Times New Roman" panose="02020603050405020304" pitchFamily="18" charset="0"/>
                <a:cs typeface="Times New Roman" panose="02020603050405020304" pitchFamily="18" charset="0"/>
              </a:rPr>
              <a:t>Смернице за реализацију ВПРС </a:t>
            </a:r>
          </a:p>
          <a:p>
            <a:pPr eaLnBrk="1" hangingPunct="1"/>
            <a:endParaRPr lang="en-US" altLang="en-US" sz="2800" b="1">
              <a:solidFill>
                <a:schemeClr val="tx1"/>
              </a:solidFill>
              <a:latin typeface="Times New Roman" panose="02020603050405020304" pitchFamily="18" charset="0"/>
              <a:cs typeface="Times New Roman" panose="02020603050405020304" pitchFamily="18" charset="0"/>
            </a:endParaRPr>
          </a:p>
          <a:p>
            <a:pPr eaLnBrk="1" hangingPunct="1"/>
            <a:r>
              <a:rPr lang="sr-Cyrl-CS" altLang="en-US" sz="2800">
                <a:solidFill>
                  <a:schemeClr val="tx1"/>
                </a:solidFill>
                <a:latin typeface="Times New Roman" panose="02020603050405020304" pitchFamily="18" charset="0"/>
                <a:cs typeface="Times New Roman" panose="02020603050405020304" pitchFamily="18" charset="0"/>
              </a:rPr>
              <a:t>Смерницама за реализацију ВПРС су дефинисани:</a:t>
            </a:r>
          </a:p>
          <a:p>
            <a:pPr eaLnBrk="1" hangingPunct="1">
              <a:buFont typeface="Arial" panose="020B0604020202020204" pitchFamily="34" charset="0"/>
              <a:buChar char="•"/>
            </a:pPr>
            <a:r>
              <a:rPr lang="sr-Cyrl-CS" altLang="en-US" sz="2800">
                <a:solidFill>
                  <a:schemeClr val="tx1"/>
                </a:solidFill>
                <a:latin typeface="Times New Roman" panose="02020603050405020304" pitchFamily="18" charset="0"/>
                <a:cs typeface="Times New Roman" panose="02020603050405020304" pitchFamily="18" charset="0"/>
              </a:rPr>
              <a:t>појам и циљ,</a:t>
            </a:r>
          </a:p>
          <a:p>
            <a:pPr eaLnBrk="1" hangingPunct="1">
              <a:buFont typeface="Arial" panose="020B0604020202020204" pitchFamily="34" charset="0"/>
              <a:buChar char="•"/>
            </a:pPr>
            <a:r>
              <a:rPr lang="sr-Cyrl-CS" altLang="en-US" sz="2800">
                <a:solidFill>
                  <a:schemeClr val="tx1"/>
                </a:solidFill>
                <a:latin typeface="Times New Roman" panose="02020603050405020304" pitchFamily="18" charset="0"/>
                <a:cs typeface="Times New Roman" panose="02020603050405020304" pitchFamily="18" charset="0"/>
              </a:rPr>
              <a:t>надлежности у планирању, организацији и реализацији,</a:t>
            </a:r>
          </a:p>
          <a:p>
            <a:pPr eaLnBrk="1" hangingPunct="1">
              <a:buFont typeface="Arial" panose="020B0604020202020204" pitchFamily="34" charset="0"/>
              <a:buChar char="•"/>
            </a:pPr>
            <a:r>
              <a:rPr lang="sr-Cyrl-CS" altLang="en-US" sz="2800">
                <a:solidFill>
                  <a:schemeClr val="tx1"/>
                </a:solidFill>
                <a:latin typeface="Times New Roman" panose="02020603050405020304" pitchFamily="18" charset="0"/>
                <a:cs typeface="Times New Roman" panose="02020603050405020304" pitchFamily="18" charset="0"/>
              </a:rPr>
              <a:t>фаза припреме,</a:t>
            </a:r>
          </a:p>
          <a:p>
            <a:pPr eaLnBrk="1" hangingPunct="1">
              <a:buFont typeface="Arial" panose="020B0604020202020204" pitchFamily="34" charset="0"/>
              <a:buChar char="•"/>
            </a:pPr>
            <a:r>
              <a:rPr lang="sr-Cyrl-CS" altLang="en-US" sz="2800">
                <a:solidFill>
                  <a:schemeClr val="tx1"/>
                </a:solidFill>
                <a:latin typeface="Times New Roman" panose="02020603050405020304" pitchFamily="18" charset="0"/>
                <a:cs typeface="Times New Roman" panose="02020603050405020304" pitchFamily="18" charset="0"/>
              </a:rPr>
              <a:t>фаза извођења,</a:t>
            </a:r>
          </a:p>
          <a:p>
            <a:pPr eaLnBrk="1" hangingPunct="1">
              <a:buFont typeface="Arial" panose="020B0604020202020204" pitchFamily="34" charset="0"/>
              <a:buChar char="•"/>
            </a:pPr>
            <a:r>
              <a:rPr lang="sr-Cyrl-CS" altLang="en-US" sz="2800">
                <a:solidFill>
                  <a:schemeClr val="tx1"/>
                </a:solidFill>
                <a:latin typeface="Times New Roman" panose="02020603050405020304" pitchFamily="18" charset="0"/>
                <a:cs typeface="Times New Roman" panose="02020603050405020304" pitchFamily="18" charset="0"/>
              </a:rPr>
              <a:t>анализа после активности,</a:t>
            </a:r>
          </a:p>
          <a:p>
            <a:pPr eaLnBrk="1" hangingPunct="1">
              <a:buFont typeface="Arial" panose="020B0604020202020204" pitchFamily="34" charset="0"/>
              <a:buChar char="•"/>
            </a:pPr>
            <a:r>
              <a:rPr lang="sr-Cyrl-CS" altLang="en-US" sz="2800">
                <a:solidFill>
                  <a:schemeClr val="tx1"/>
                </a:solidFill>
                <a:latin typeface="Times New Roman" panose="02020603050405020304" pitchFamily="18" charset="0"/>
                <a:cs typeface="Times New Roman" panose="02020603050405020304" pitchFamily="18" charset="0"/>
              </a:rPr>
              <a:t>извештавање.</a:t>
            </a:r>
          </a:p>
        </p:txBody>
      </p:sp>
      <p:sp>
        <p:nvSpPr>
          <p:cNvPr id="5" name="Rounded Rectangle 4"/>
          <p:cNvSpPr/>
          <p:nvPr/>
        </p:nvSpPr>
        <p:spPr>
          <a:xfrm>
            <a:off x="5357813" y="428625"/>
            <a:ext cx="3714750" cy="785813"/>
          </a:xfrm>
          <a:prstGeom prst="round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sr-Cyrl-CS" sz="2400" b="1">
                <a:solidFill>
                  <a:srgbClr val="FFFF00"/>
                </a:solidFill>
                <a:effectLst>
                  <a:outerShdw blurRad="38100" dist="38100" dir="2700000" algn="tl">
                    <a:srgbClr val="000000"/>
                  </a:outerShdw>
                </a:effectLst>
                <a:latin typeface="Times New Roman" pitchFamily="18" charset="0"/>
                <a:cs typeface="Times New Roman" pitchFamily="18" charset="0"/>
              </a:rPr>
              <a:t>СМЕРНИЦЕ ЗА РЕАЛИЗАЦИЈУ ВПРС</a:t>
            </a:r>
            <a:endParaRPr lang="en-US" sz="2400">
              <a:solidFill>
                <a:srgbClr val="FFFF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6"/>
          <p:cNvSpPr>
            <a:spLocks noGrp="1" noChangeArrowheads="1"/>
          </p:cNvSpPr>
          <p:nvPr>
            <p:ph type="sldNum" sz="quarter" idx="4294967295"/>
          </p:nvPr>
        </p:nvSpPr>
        <p:spPr bwMode="auto">
          <a:xfrm>
            <a:off x="7010400" y="6524625"/>
            <a:ext cx="2133600" cy="333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fld id="{A2B084AD-1840-4ED9-A2B7-E8F657F5684E}" type="slidenum">
              <a:rPr lang="en-US" altLang="en-US">
                <a:solidFill>
                  <a:schemeClr val="tx1"/>
                </a:solidFill>
              </a:rPr>
              <a:pPr eaLnBrk="1" hangingPunct="1"/>
              <a:t>7</a:t>
            </a:fld>
            <a:endParaRPr lang="en-US" altLang="en-US">
              <a:solidFill>
                <a:schemeClr val="tx1"/>
              </a:solidFill>
            </a:endParaRPr>
          </a:p>
        </p:txBody>
      </p:sp>
      <p:sp>
        <p:nvSpPr>
          <p:cNvPr id="9219" name="Rectangle 2"/>
          <p:cNvSpPr>
            <a:spLocks noChangeArrowheads="1"/>
          </p:cNvSpPr>
          <p:nvPr/>
        </p:nvSpPr>
        <p:spPr bwMode="auto">
          <a:xfrm>
            <a:off x="6000750" y="333375"/>
            <a:ext cx="3000375" cy="666750"/>
          </a:xfrm>
          <a:prstGeom prst="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105000"/>
              </a:lnSpc>
              <a:buClr>
                <a:srgbClr val="000000"/>
              </a:buClr>
              <a:buSzPct val="100000"/>
              <a:buFont typeface="Times New Roman" pitchFamily="18" charset="0"/>
              <a:buNone/>
              <a:defRPr/>
            </a:pPr>
            <a:r>
              <a:rPr lang="sr-Cyrl-CS" sz="2400" b="1">
                <a:solidFill>
                  <a:srgbClr val="FFFF00"/>
                </a:solidFill>
                <a:effectLst>
                  <a:outerShdw blurRad="38100" dist="38100" dir="2700000" algn="tl">
                    <a:srgbClr val="000000"/>
                  </a:outerShdw>
                </a:effectLst>
                <a:latin typeface="Times New Roman" pitchFamily="18" charset="0"/>
                <a:cs typeface="Times New Roman" pitchFamily="18" charset="0"/>
              </a:rPr>
              <a:t>В П Р С</a:t>
            </a:r>
          </a:p>
        </p:txBody>
      </p:sp>
      <p:sp>
        <p:nvSpPr>
          <p:cNvPr id="23556" name="Rectangle 3"/>
          <p:cNvSpPr txBox="1">
            <a:spLocks noChangeArrowheads="1"/>
          </p:cNvSpPr>
          <p:nvPr/>
        </p:nvSpPr>
        <p:spPr bwMode="auto">
          <a:xfrm>
            <a:off x="457200" y="1770063"/>
            <a:ext cx="8507413"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defRPr sz="1400">
                <a:solidFill>
                  <a:schemeClr val="bg1"/>
                </a:solidFill>
                <a:latin typeface="Arial" panose="020B0604020202020204" pitchFamily="34" charset="0"/>
                <a:cs typeface="Arial" panose="020B0604020202020204" pitchFamily="34" charset="0"/>
              </a:defRPr>
            </a:lvl1pPr>
            <a:lvl2pPr marL="742950" indent="-285750">
              <a:defRPr sz="1400">
                <a:solidFill>
                  <a:schemeClr val="bg1"/>
                </a:solidFill>
                <a:latin typeface="Arial" panose="020B0604020202020204" pitchFamily="34" charset="0"/>
                <a:cs typeface="Arial" panose="020B0604020202020204" pitchFamily="34" charset="0"/>
              </a:defRPr>
            </a:lvl2pPr>
            <a:lvl3pPr marL="1143000" indent="-228600">
              <a:defRPr sz="1400">
                <a:solidFill>
                  <a:schemeClr val="bg1"/>
                </a:solidFill>
                <a:latin typeface="Arial" panose="020B0604020202020204" pitchFamily="34" charset="0"/>
                <a:cs typeface="Arial" panose="020B0604020202020204" pitchFamily="34" charset="0"/>
              </a:defRPr>
            </a:lvl3pPr>
            <a:lvl4pPr marL="1600200" indent="-228600">
              <a:defRPr sz="1400">
                <a:solidFill>
                  <a:schemeClr val="bg1"/>
                </a:solidFill>
                <a:latin typeface="Arial" panose="020B0604020202020204" pitchFamily="34" charset="0"/>
                <a:cs typeface="Arial" panose="020B0604020202020204" pitchFamily="34" charset="0"/>
              </a:defRPr>
            </a:lvl4pPr>
            <a:lvl5pPr marL="2057400" indent="-228600">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bg1"/>
                </a:solidFill>
                <a:latin typeface="Arial" panose="020B0604020202020204" pitchFamily="34" charset="0"/>
                <a:cs typeface="Arial" panose="020B0604020202020204" pitchFamily="34" charset="0"/>
              </a:defRPr>
            </a:lvl9pPr>
          </a:lstStyle>
          <a:p>
            <a:pPr eaLnBrk="1" hangingPunct="1">
              <a:lnSpc>
                <a:spcPct val="105000"/>
              </a:lnSpc>
              <a:spcBef>
                <a:spcPct val="20000"/>
              </a:spcBef>
              <a:buClr>
                <a:srgbClr val="000000"/>
              </a:buClr>
              <a:buSzPct val="100000"/>
              <a:buFont typeface="Times New Roman" panose="02020603050405020304" pitchFamily="18" charset="0"/>
              <a:buNone/>
            </a:pPr>
            <a:r>
              <a:rPr lang="sr-Cyrl-CS" altLang="en-US" sz="2800">
                <a:solidFill>
                  <a:schemeClr val="tx1"/>
                </a:solidFill>
                <a:latin typeface="Times New Roman" panose="02020603050405020304" pitchFamily="18" charset="0"/>
              </a:rPr>
              <a:t>Вежба подржана рачунарским симулацијама </a:t>
            </a:r>
            <a:r>
              <a:rPr lang="en-US" altLang="en-US" sz="2800">
                <a:solidFill>
                  <a:schemeClr val="tx1"/>
                </a:solidFill>
                <a:latin typeface="Times New Roman" panose="02020603050405020304" pitchFamily="18" charset="0"/>
              </a:rPr>
              <a:t>је</a:t>
            </a:r>
            <a:r>
              <a:rPr lang="sr-Cyrl-CS" altLang="en-US" sz="2800">
                <a:solidFill>
                  <a:schemeClr val="tx1"/>
                </a:solidFill>
                <a:latin typeface="Times New Roman" panose="02020603050405020304" pitchFamily="18" charset="0"/>
              </a:rPr>
              <a:t> вежба која коришћењем рачунарски симулираног окружења (простор, персонал, опрема и ресурси), у реалном времену, практично оспособљава команде и установе ВС за правилну употребу потчињених јединица и извршење додељених мисија.</a:t>
            </a:r>
          </a:p>
          <a:p>
            <a:pPr eaLnBrk="1" hangingPunct="1">
              <a:lnSpc>
                <a:spcPct val="105000"/>
              </a:lnSpc>
              <a:spcBef>
                <a:spcPct val="20000"/>
              </a:spcBef>
              <a:buClr>
                <a:srgbClr val="000000"/>
              </a:buClr>
              <a:buSzPct val="100000"/>
              <a:buFont typeface="Arial" panose="020B0604020202020204" pitchFamily="34" charset="0"/>
              <a:buChar char="•"/>
            </a:pPr>
            <a:endParaRPr lang="sr-Latn-CS" altLang="en-US" sz="2400">
              <a:solidFill>
                <a:schemeClr val="tx1"/>
              </a:solidFill>
              <a:latin typeface="Times New Roman" panose="02020603050405020304" pitchFamily="18" charset="0"/>
            </a:endParaRPr>
          </a:p>
          <a:p>
            <a:pPr eaLnBrk="1" hangingPunct="1">
              <a:lnSpc>
                <a:spcPct val="105000"/>
              </a:lnSpc>
              <a:spcBef>
                <a:spcPct val="20000"/>
              </a:spcBef>
              <a:buClr>
                <a:srgbClr val="000000"/>
              </a:buClr>
              <a:buSzPct val="100000"/>
              <a:buFontTx/>
              <a:buAutoNum type="arabicPeriod"/>
            </a:pPr>
            <a:endParaRPr lang="en-US" altLang="en-US" sz="2800" b="1">
              <a:solidFill>
                <a:schemeClr val="tx1"/>
              </a:solidFill>
              <a:latin typeface="Times New Roman" panose="02020603050405020304" pitchFamily="18" charset="0"/>
            </a:endParaRPr>
          </a:p>
          <a:p>
            <a:pPr eaLnBrk="1" hangingPunct="1">
              <a:lnSpc>
                <a:spcPct val="105000"/>
              </a:lnSpc>
              <a:spcBef>
                <a:spcPct val="20000"/>
              </a:spcBef>
              <a:buClr>
                <a:srgbClr val="000000"/>
              </a:buClr>
              <a:buSzPct val="100000"/>
              <a:buFontTx/>
              <a:buAutoNum type="arabicPeriod"/>
            </a:pPr>
            <a:endParaRPr lang="en-US" altLang="en-US" sz="2800" b="1">
              <a:solidFill>
                <a:schemeClr val="tx1"/>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1"/>
          <p:cNvSpPr txBox="1">
            <a:spLocks noChangeArrowheads="1"/>
          </p:cNvSpPr>
          <p:nvPr/>
        </p:nvSpPr>
        <p:spPr bwMode="auto">
          <a:xfrm>
            <a:off x="7010400" y="6524625"/>
            <a:ext cx="21336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9pPr>
          </a:lstStyle>
          <a:p>
            <a:pPr algn="r" eaLnBrk="1" hangingPunct="1">
              <a:buClr>
                <a:srgbClr val="000000"/>
              </a:buClr>
              <a:buSzPct val="100000"/>
              <a:buFont typeface="Times New Roman" panose="02020603050405020304" pitchFamily="18" charset="0"/>
              <a:buNone/>
            </a:pPr>
            <a:fld id="{98C454BD-C5A2-46A5-9A85-D6055E2B9196}" type="slidenum">
              <a:rPr lang="en-US" altLang="en-US">
                <a:solidFill>
                  <a:srgbClr val="000000"/>
                </a:solidFill>
              </a:rPr>
              <a:pPr algn="r" eaLnBrk="1" hangingPunct="1">
                <a:buClr>
                  <a:srgbClr val="000000"/>
                </a:buClr>
                <a:buSzPct val="100000"/>
                <a:buFont typeface="Times New Roman" panose="02020603050405020304" pitchFamily="18" charset="0"/>
                <a:buNone/>
              </a:pPr>
              <a:t>8</a:t>
            </a:fld>
            <a:endParaRPr lang="en-US" altLang="en-US">
              <a:solidFill>
                <a:srgbClr val="000000"/>
              </a:solidFill>
            </a:endParaRPr>
          </a:p>
        </p:txBody>
      </p:sp>
      <p:sp>
        <p:nvSpPr>
          <p:cNvPr id="24579" name="Text Box 2"/>
          <p:cNvSpPr txBox="1">
            <a:spLocks noChangeArrowheads="1"/>
          </p:cNvSpPr>
          <p:nvPr/>
        </p:nvSpPr>
        <p:spPr bwMode="auto">
          <a:xfrm>
            <a:off x="179388" y="1700213"/>
            <a:ext cx="857250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608013" indent="-608013">
              <a:tabLst>
                <a:tab pos="1179513" algn="l"/>
                <a:tab pos="2093913" algn="l"/>
                <a:tab pos="3008313" algn="l"/>
                <a:tab pos="3922713" algn="l"/>
                <a:tab pos="4837113" algn="l"/>
                <a:tab pos="5751513" algn="l"/>
                <a:tab pos="6665913" algn="l"/>
                <a:tab pos="7580313" algn="l"/>
                <a:tab pos="8494713" algn="l"/>
                <a:tab pos="9409113" algn="l"/>
                <a:tab pos="10323513" algn="l"/>
              </a:tabLst>
              <a:defRPr sz="1400">
                <a:solidFill>
                  <a:schemeClr val="bg1"/>
                </a:solidFill>
                <a:latin typeface="Arial" panose="020B0604020202020204" pitchFamily="34" charset="0"/>
                <a:cs typeface="Arial" panose="020B0604020202020204" pitchFamily="34" charset="0"/>
              </a:defRPr>
            </a:lvl1pPr>
            <a:lvl2pPr marL="742950" indent="-285750">
              <a:tabLst>
                <a:tab pos="1179513" algn="l"/>
                <a:tab pos="2093913" algn="l"/>
                <a:tab pos="3008313" algn="l"/>
                <a:tab pos="3922713" algn="l"/>
                <a:tab pos="4837113" algn="l"/>
                <a:tab pos="5751513" algn="l"/>
                <a:tab pos="6665913" algn="l"/>
                <a:tab pos="7580313" algn="l"/>
                <a:tab pos="8494713" algn="l"/>
                <a:tab pos="9409113" algn="l"/>
                <a:tab pos="10323513" algn="l"/>
              </a:tabLst>
              <a:defRPr sz="1400">
                <a:solidFill>
                  <a:schemeClr val="bg1"/>
                </a:solidFill>
                <a:latin typeface="Arial" panose="020B0604020202020204" pitchFamily="34" charset="0"/>
                <a:cs typeface="Arial" panose="020B0604020202020204" pitchFamily="34" charset="0"/>
              </a:defRPr>
            </a:lvl2pPr>
            <a:lvl3pPr marL="1143000" indent="-228600">
              <a:tabLst>
                <a:tab pos="1179513" algn="l"/>
                <a:tab pos="2093913" algn="l"/>
                <a:tab pos="3008313" algn="l"/>
                <a:tab pos="3922713" algn="l"/>
                <a:tab pos="4837113" algn="l"/>
                <a:tab pos="5751513" algn="l"/>
                <a:tab pos="6665913" algn="l"/>
                <a:tab pos="7580313" algn="l"/>
                <a:tab pos="8494713" algn="l"/>
                <a:tab pos="9409113" algn="l"/>
                <a:tab pos="10323513" algn="l"/>
              </a:tabLst>
              <a:defRPr sz="1400">
                <a:solidFill>
                  <a:schemeClr val="bg1"/>
                </a:solidFill>
                <a:latin typeface="Arial" panose="020B0604020202020204" pitchFamily="34" charset="0"/>
                <a:cs typeface="Arial" panose="020B0604020202020204" pitchFamily="34" charset="0"/>
              </a:defRPr>
            </a:lvl3pPr>
            <a:lvl4pPr marL="1600200" indent="-228600">
              <a:tabLst>
                <a:tab pos="1179513" algn="l"/>
                <a:tab pos="2093913" algn="l"/>
                <a:tab pos="3008313" algn="l"/>
                <a:tab pos="3922713" algn="l"/>
                <a:tab pos="4837113" algn="l"/>
                <a:tab pos="5751513" algn="l"/>
                <a:tab pos="6665913" algn="l"/>
                <a:tab pos="7580313" algn="l"/>
                <a:tab pos="8494713" algn="l"/>
                <a:tab pos="9409113" algn="l"/>
                <a:tab pos="10323513" algn="l"/>
              </a:tabLst>
              <a:defRPr sz="1400">
                <a:solidFill>
                  <a:schemeClr val="bg1"/>
                </a:solidFill>
                <a:latin typeface="Arial" panose="020B0604020202020204" pitchFamily="34" charset="0"/>
                <a:cs typeface="Arial" panose="020B0604020202020204" pitchFamily="34" charset="0"/>
              </a:defRPr>
            </a:lvl4pPr>
            <a:lvl5pPr marL="2057400" indent="-228600">
              <a:tabLst>
                <a:tab pos="1179513" algn="l"/>
                <a:tab pos="2093913" algn="l"/>
                <a:tab pos="3008313" algn="l"/>
                <a:tab pos="3922713" algn="l"/>
                <a:tab pos="4837113" algn="l"/>
                <a:tab pos="5751513" algn="l"/>
                <a:tab pos="6665913" algn="l"/>
                <a:tab pos="7580313" algn="l"/>
                <a:tab pos="8494713" algn="l"/>
                <a:tab pos="9409113" algn="l"/>
                <a:tab pos="10323513" algn="l"/>
              </a:tabLst>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179513" algn="l"/>
                <a:tab pos="2093913" algn="l"/>
                <a:tab pos="3008313" algn="l"/>
                <a:tab pos="3922713" algn="l"/>
                <a:tab pos="4837113" algn="l"/>
                <a:tab pos="5751513" algn="l"/>
                <a:tab pos="6665913" algn="l"/>
                <a:tab pos="7580313" algn="l"/>
                <a:tab pos="8494713" algn="l"/>
                <a:tab pos="9409113" algn="l"/>
                <a:tab pos="10323513" algn="l"/>
              </a:tabLs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179513" algn="l"/>
                <a:tab pos="2093913" algn="l"/>
                <a:tab pos="3008313" algn="l"/>
                <a:tab pos="3922713" algn="l"/>
                <a:tab pos="4837113" algn="l"/>
                <a:tab pos="5751513" algn="l"/>
                <a:tab pos="6665913" algn="l"/>
                <a:tab pos="7580313" algn="l"/>
                <a:tab pos="8494713" algn="l"/>
                <a:tab pos="9409113" algn="l"/>
                <a:tab pos="10323513" algn="l"/>
              </a:tabLs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179513" algn="l"/>
                <a:tab pos="2093913" algn="l"/>
                <a:tab pos="3008313" algn="l"/>
                <a:tab pos="3922713" algn="l"/>
                <a:tab pos="4837113" algn="l"/>
                <a:tab pos="5751513" algn="l"/>
                <a:tab pos="6665913" algn="l"/>
                <a:tab pos="7580313" algn="l"/>
                <a:tab pos="8494713" algn="l"/>
                <a:tab pos="9409113" algn="l"/>
                <a:tab pos="10323513" algn="l"/>
              </a:tabLs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179513" algn="l"/>
                <a:tab pos="2093913" algn="l"/>
                <a:tab pos="3008313" algn="l"/>
                <a:tab pos="3922713" algn="l"/>
                <a:tab pos="4837113" algn="l"/>
                <a:tab pos="5751513" algn="l"/>
                <a:tab pos="6665913" algn="l"/>
                <a:tab pos="7580313" algn="l"/>
                <a:tab pos="8494713" algn="l"/>
                <a:tab pos="9409113" algn="l"/>
                <a:tab pos="10323513" algn="l"/>
              </a:tabLst>
              <a:defRPr sz="1400">
                <a:solidFill>
                  <a:schemeClr val="bg1"/>
                </a:solidFill>
                <a:latin typeface="Arial" panose="020B0604020202020204" pitchFamily="34" charset="0"/>
                <a:cs typeface="Arial" panose="020B0604020202020204" pitchFamily="34" charset="0"/>
              </a:defRPr>
            </a:lvl9pPr>
          </a:lstStyle>
          <a:p>
            <a:pPr eaLnBrk="1" hangingPunct="1">
              <a:spcBef>
                <a:spcPts val="300"/>
              </a:spcBef>
              <a:buClr>
                <a:srgbClr val="000000"/>
              </a:buClr>
              <a:buSzPct val="100000"/>
              <a:buFont typeface="Times New Roman" panose="02020603050405020304" pitchFamily="18" charset="0"/>
              <a:buNone/>
            </a:pPr>
            <a:r>
              <a:rPr lang="en-US" altLang="en-US" sz="2400">
                <a:solidFill>
                  <a:srgbClr val="000000"/>
                </a:solidFill>
                <a:latin typeface="Times New Roman" panose="02020603050405020304" pitchFamily="18" charset="0"/>
              </a:rPr>
              <a:t>Намена ВПРС је превасходно обука  је обука КОМАНДИ јединица нивоа:</a:t>
            </a:r>
          </a:p>
          <a:p>
            <a:pPr eaLnBrk="1" hangingPunct="1">
              <a:spcBef>
                <a:spcPts val="300"/>
              </a:spcBef>
              <a:buClr>
                <a:srgbClr val="000000"/>
              </a:buClr>
              <a:buSzPct val="100000"/>
              <a:buFont typeface="Arial" panose="020B0604020202020204" pitchFamily="34" charset="0"/>
              <a:buChar char="•"/>
            </a:pPr>
            <a:r>
              <a:rPr lang="en-US" altLang="en-US" sz="2400">
                <a:solidFill>
                  <a:srgbClr val="000000"/>
                </a:solidFill>
                <a:latin typeface="Times New Roman" panose="02020603050405020304" pitchFamily="18" charset="0"/>
              </a:rPr>
              <a:t>Чете,</a:t>
            </a:r>
          </a:p>
          <a:p>
            <a:pPr eaLnBrk="1" hangingPunct="1">
              <a:spcBef>
                <a:spcPts val="300"/>
              </a:spcBef>
              <a:buClr>
                <a:srgbClr val="000000"/>
              </a:buClr>
              <a:buSzPct val="100000"/>
              <a:buFont typeface="Arial" panose="020B0604020202020204" pitchFamily="34" charset="0"/>
              <a:buChar char="•"/>
            </a:pPr>
            <a:r>
              <a:rPr lang="en-US" altLang="en-US" sz="2400">
                <a:solidFill>
                  <a:srgbClr val="000000"/>
                </a:solidFill>
                <a:latin typeface="Times New Roman" panose="02020603050405020304" pitchFamily="18" charset="0"/>
              </a:rPr>
              <a:t>Батаљона</a:t>
            </a:r>
          </a:p>
          <a:p>
            <a:pPr eaLnBrk="1" hangingPunct="1">
              <a:spcBef>
                <a:spcPts val="300"/>
              </a:spcBef>
              <a:buClr>
                <a:srgbClr val="000000"/>
              </a:buClr>
              <a:buSzPct val="100000"/>
              <a:buFont typeface="Arial" panose="020B0604020202020204" pitchFamily="34" charset="0"/>
              <a:buChar char="•"/>
            </a:pPr>
            <a:r>
              <a:rPr lang="en-US" altLang="en-US" sz="2400">
                <a:solidFill>
                  <a:srgbClr val="000000"/>
                </a:solidFill>
                <a:latin typeface="Times New Roman" panose="02020603050405020304" pitchFamily="18" charset="0"/>
              </a:rPr>
              <a:t>Бригаде</a:t>
            </a:r>
          </a:p>
          <a:p>
            <a:pPr eaLnBrk="1" hangingPunct="1">
              <a:spcBef>
                <a:spcPts val="300"/>
              </a:spcBef>
              <a:buClr>
                <a:srgbClr val="000000"/>
              </a:buClr>
              <a:buSzPct val="100000"/>
              <a:buFont typeface="Arial" panose="020B0604020202020204" pitchFamily="34" charset="0"/>
              <a:buChar char="•"/>
            </a:pPr>
            <a:r>
              <a:rPr lang="en-US" altLang="en-US" sz="2400">
                <a:solidFill>
                  <a:srgbClr val="000000"/>
                </a:solidFill>
                <a:latin typeface="Times New Roman" panose="02020603050405020304" pitchFamily="18" charset="0"/>
              </a:rPr>
              <a:t>Виших нивоа.</a:t>
            </a:r>
          </a:p>
        </p:txBody>
      </p:sp>
      <p:sp>
        <p:nvSpPr>
          <p:cNvPr id="10244" name="Rectangle 3"/>
          <p:cNvSpPr>
            <a:spLocks noChangeArrowheads="1"/>
          </p:cNvSpPr>
          <p:nvPr/>
        </p:nvSpPr>
        <p:spPr bwMode="auto">
          <a:xfrm>
            <a:off x="5000625" y="333375"/>
            <a:ext cx="3929063" cy="1309688"/>
          </a:xfrm>
          <a:prstGeom prst="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105000"/>
              </a:lnSpc>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ru-RU" sz="2400" b="1">
                <a:solidFill>
                  <a:srgbClr val="FFFF00"/>
                </a:solidFill>
                <a:effectLst>
                  <a:outerShdw blurRad="38100" dist="38100" dir="2700000" algn="tl">
                    <a:srgbClr val="000000"/>
                  </a:outerShdw>
                </a:effectLst>
                <a:latin typeface="Times New Roman" pitchFamily="18" charset="0"/>
                <a:cs typeface="Times New Roman" pitchFamily="18" charset="0"/>
              </a:rPr>
              <a:t>	ВПРС (Вежба подржана рачунарским симулацијама)</a:t>
            </a:r>
          </a:p>
        </p:txBody>
      </p:sp>
      <p:sp>
        <p:nvSpPr>
          <p:cNvPr id="24581" name="Text Box 2"/>
          <p:cNvSpPr txBox="1">
            <a:spLocks noChangeArrowheads="1"/>
          </p:cNvSpPr>
          <p:nvPr/>
        </p:nvSpPr>
        <p:spPr bwMode="auto">
          <a:xfrm>
            <a:off x="179388" y="4768850"/>
            <a:ext cx="85725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608013" indent="-608013">
              <a:tabLst>
                <a:tab pos="1179513" algn="l"/>
                <a:tab pos="2093913" algn="l"/>
                <a:tab pos="3008313" algn="l"/>
                <a:tab pos="3922713" algn="l"/>
                <a:tab pos="4837113" algn="l"/>
                <a:tab pos="5751513" algn="l"/>
                <a:tab pos="6665913" algn="l"/>
                <a:tab pos="7580313" algn="l"/>
                <a:tab pos="8494713" algn="l"/>
                <a:tab pos="9409113" algn="l"/>
                <a:tab pos="10323513" algn="l"/>
              </a:tabLst>
              <a:defRPr sz="1400">
                <a:solidFill>
                  <a:schemeClr val="bg1"/>
                </a:solidFill>
                <a:latin typeface="Arial" panose="020B0604020202020204" pitchFamily="34" charset="0"/>
                <a:cs typeface="Arial" panose="020B0604020202020204" pitchFamily="34" charset="0"/>
              </a:defRPr>
            </a:lvl1pPr>
            <a:lvl2pPr marL="742950" indent="-285750">
              <a:tabLst>
                <a:tab pos="1179513" algn="l"/>
                <a:tab pos="2093913" algn="l"/>
                <a:tab pos="3008313" algn="l"/>
                <a:tab pos="3922713" algn="l"/>
                <a:tab pos="4837113" algn="l"/>
                <a:tab pos="5751513" algn="l"/>
                <a:tab pos="6665913" algn="l"/>
                <a:tab pos="7580313" algn="l"/>
                <a:tab pos="8494713" algn="l"/>
                <a:tab pos="9409113" algn="l"/>
                <a:tab pos="10323513" algn="l"/>
              </a:tabLst>
              <a:defRPr sz="1400">
                <a:solidFill>
                  <a:schemeClr val="bg1"/>
                </a:solidFill>
                <a:latin typeface="Arial" panose="020B0604020202020204" pitchFamily="34" charset="0"/>
                <a:cs typeface="Arial" panose="020B0604020202020204" pitchFamily="34" charset="0"/>
              </a:defRPr>
            </a:lvl2pPr>
            <a:lvl3pPr marL="1143000" indent="-228600">
              <a:tabLst>
                <a:tab pos="1179513" algn="l"/>
                <a:tab pos="2093913" algn="l"/>
                <a:tab pos="3008313" algn="l"/>
                <a:tab pos="3922713" algn="l"/>
                <a:tab pos="4837113" algn="l"/>
                <a:tab pos="5751513" algn="l"/>
                <a:tab pos="6665913" algn="l"/>
                <a:tab pos="7580313" algn="l"/>
                <a:tab pos="8494713" algn="l"/>
                <a:tab pos="9409113" algn="l"/>
                <a:tab pos="10323513" algn="l"/>
              </a:tabLst>
              <a:defRPr sz="1400">
                <a:solidFill>
                  <a:schemeClr val="bg1"/>
                </a:solidFill>
                <a:latin typeface="Arial" panose="020B0604020202020204" pitchFamily="34" charset="0"/>
                <a:cs typeface="Arial" panose="020B0604020202020204" pitchFamily="34" charset="0"/>
              </a:defRPr>
            </a:lvl3pPr>
            <a:lvl4pPr marL="1600200" indent="-228600">
              <a:tabLst>
                <a:tab pos="1179513" algn="l"/>
                <a:tab pos="2093913" algn="l"/>
                <a:tab pos="3008313" algn="l"/>
                <a:tab pos="3922713" algn="l"/>
                <a:tab pos="4837113" algn="l"/>
                <a:tab pos="5751513" algn="l"/>
                <a:tab pos="6665913" algn="l"/>
                <a:tab pos="7580313" algn="l"/>
                <a:tab pos="8494713" algn="l"/>
                <a:tab pos="9409113" algn="l"/>
                <a:tab pos="10323513" algn="l"/>
              </a:tabLst>
              <a:defRPr sz="1400">
                <a:solidFill>
                  <a:schemeClr val="bg1"/>
                </a:solidFill>
                <a:latin typeface="Arial" panose="020B0604020202020204" pitchFamily="34" charset="0"/>
                <a:cs typeface="Arial" panose="020B0604020202020204" pitchFamily="34" charset="0"/>
              </a:defRPr>
            </a:lvl4pPr>
            <a:lvl5pPr marL="2057400" indent="-228600">
              <a:tabLst>
                <a:tab pos="1179513" algn="l"/>
                <a:tab pos="2093913" algn="l"/>
                <a:tab pos="3008313" algn="l"/>
                <a:tab pos="3922713" algn="l"/>
                <a:tab pos="4837113" algn="l"/>
                <a:tab pos="5751513" algn="l"/>
                <a:tab pos="6665913" algn="l"/>
                <a:tab pos="7580313" algn="l"/>
                <a:tab pos="8494713" algn="l"/>
                <a:tab pos="9409113" algn="l"/>
                <a:tab pos="10323513" algn="l"/>
              </a:tabLst>
              <a:defRPr sz="1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179513" algn="l"/>
                <a:tab pos="2093913" algn="l"/>
                <a:tab pos="3008313" algn="l"/>
                <a:tab pos="3922713" algn="l"/>
                <a:tab pos="4837113" algn="l"/>
                <a:tab pos="5751513" algn="l"/>
                <a:tab pos="6665913" algn="l"/>
                <a:tab pos="7580313" algn="l"/>
                <a:tab pos="8494713" algn="l"/>
                <a:tab pos="9409113" algn="l"/>
                <a:tab pos="10323513" algn="l"/>
              </a:tabLst>
              <a:defRPr sz="1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179513" algn="l"/>
                <a:tab pos="2093913" algn="l"/>
                <a:tab pos="3008313" algn="l"/>
                <a:tab pos="3922713" algn="l"/>
                <a:tab pos="4837113" algn="l"/>
                <a:tab pos="5751513" algn="l"/>
                <a:tab pos="6665913" algn="l"/>
                <a:tab pos="7580313" algn="l"/>
                <a:tab pos="8494713" algn="l"/>
                <a:tab pos="9409113" algn="l"/>
                <a:tab pos="10323513" algn="l"/>
              </a:tabLst>
              <a:defRPr sz="1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179513" algn="l"/>
                <a:tab pos="2093913" algn="l"/>
                <a:tab pos="3008313" algn="l"/>
                <a:tab pos="3922713" algn="l"/>
                <a:tab pos="4837113" algn="l"/>
                <a:tab pos="5751513" algn="l"/>
                <a:tab pos="6665913" algn="l"/>
                <a:tab pos="7580313" algn="l"/>
                <a:tab pos="8494713" algn="l"/>
                <a:tab pos="9409113" algn="l"/>
                <a:tab pos="10323513" algn="l"/>
              </a:tabLst>
              <a:defRPr sz="1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179513" algn="l"/>
                <a:tab pos="2093913" algn="l"/>
                <a:tab pos="3008313" algn="l"/>
                <a:tab pos="3922713" algn="l"/>
                <a:tab pos="4837113" algn="l"/>
                <a:tab pos="5751513" algn="l"/>
                <a:tab pos="6665913" algn="l"/>
                <a:tab pos="7580313" algn="l"/>
                <a:tab pos="8494713" algn="l"/>
                <a:tab pos="9409113" algn="l"/>
                <a:tab pos="10323513" algn="l"/>
              </a:tabLst>
              <a:defRPr sz="1400">
                <a:solidFill>
                  <a:schemeClr val="bg1"/>
                </a:solidFill>
                <a:latin typeface="Arial" panose="020B0604020202020204" pitchFamily="34" charset="0"/>
                <a:cs typeface="Arial" panose="020B0604020202020204" pitchFamily="34" charset="0"/>
              </a:defRPr>
            </a:lvl9pPr>
          </a:lstStyle>
          <a:p>
            <a:pPr eaLnBrk="1" hangingPunct="1">
              <a:spcBef>
                <a:spcPts val="300"/>
              </a:spcBef>
              <a:buClr>
                <a:srgbClr val="000000"/>
              </a:buClr>
              <a:buSzPct val="100000"/>
              <a:buFont typeface="Times New Roman" panose="02020603050405020304" pitchFamily="18" charset="0"/>
              <a:buNone/>
            </a:pPr>
            <a:r>
              <a:rPr lang="en-US" altLang="en-US" sz="2400">
                <a:solidFill>
                  <a:srgbClr val="000000"/>
                </a:solidFill>
                <a:latin typeface="Times New Roman" panose="02020603050405020304" pitchFamily="18" charset="0"/>
              </a:rPr>
              <a:t>Намена ВПРС није ПОЈЕДИНАЧНА обука нити обука у коришћењу наоружања и војне опреме.</a:t>
            </a:r>
            <a:endParaRPr lang="en-US" altLang="en-US" sz="4000">
              <a:solidFill>
                <a:srgbClr val="000000"/>
              </a:solidFill>
              <a:latin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85750" y="3000375"/>
            <a:ext cx="8605838" cy="500063"/>
          </a:xfrm>
          <a:prstGeom prst="rect">
            <a:avLst/>
          </a:prstGeom>
        </p:spPr>
        <p:txBody>
          <a:bodyPr/>
          <a:lstStyle/>
          <a:p>
            <a:pPr>
              <a:defRPr/>
            </a:pPr>
            <a:r>
              <a:rPr lang="sr-Cyrl-CS" sz="2800" b="1" smtClean="0">
                <a:solidFill>
                  <a:srgbClr val="FFFF00"/>
                </a:solidFill>
                <a:effectLst>
                  <a:outerShdw blurRad="38100" dist="38100" dir="2700000" algn="tl">
                    <a:srgbClr val="C0C0C0"/>
                  </a:outerShdw>
                </a:effectLst>
                <a:latin typeface="Times New Roman" pitchFamily="18" charset="0"/>
              </a:rPr>
              <a:t>МОДЕЛОВАЊЕ ВПРС</a:t>
            </a:r>
            <a:endParaRPr lang="sr-Latn-CS" sz="3200" b="1" smtClean="0">
              <a:solidFill>
                <a:srgbClr val="FFFF00"/>
              </a:solidFill>
              <a:latin typeface="ResavskaS Black" pitchFamily="50" charset="0"/>
              <a:cs typeface="Times New Roman" pitchFamily="18" charset="0"/>
            </a:endParaRPr>
          </a:p>
        </p:txBody>
      </p:sp>
      <p:cxnSp>
        <p:nvCxnSpPr>
          <p:cNvPr id="26627" name="Straight Connector 6"/>
          <p:cNvCxnSpPr>
            <a:cxnSpLocks noChangeShapeType="1"/>
          </p:cNvCxnSpPr>
          <p:nvPr/>
        </p:nvCxnSpPr>
        <p:spPr bwMode="auto">
          <a:xfrm>
            <a:off x="714375" y="3643313"/>
            <a:ext cx="7858125" cy="1587"/>
          </a:xfrm>
          <a:prstGeom prst="line">
            <a:avLst/>
          </a:prstGeom>
          <a:noFill/>
          <a:ln w="38100" algn="ctr">
            <a:solidFill>
              <a:srgbClr val="FFFF00"/>
            </a:solidFill>
            <a:round/>
            <a:headEnd/>
            <a:tailEn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11898</TotalTime>
  <Words>1718</Words>
  <Application>Microsoft Office PowerPoint</Application>
  <PresentationFormat>On-screen Show (4:3)</PresentationFormat>
  <Paragraphs>324</Paragraphs>
  <Slides>26</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SimSun</vt:lpstr>
      <vt:lpstr>Arial</vt:lpstr>
      <vt:lpstr>Arial Black</vt:lpstr>
      <vt:lpstr>Calibri</vt:lpstr>
      <vt:lpstr>ResavskaS Black</vt:lpstr>
      <vt:lpstr>Times New Roman</vt:lpstr>
      <vt:lpstr>Wingdings</vt:lpstr>
      <vt:lpstr>Office Theme</vt:lpstr>
      <vt:lpstr>УОПШТЕНО О ВПРС</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МОДЕЛОВАЊЕ ВПРС</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ЗДРУЖЕНА ОПЕРАТИВНА КОМАНДА</dc:title>
  <dc:creator>Ime</dc:creator>
  <cp:lastModifiedBy>Petar</cp:lastModifiedBy>
  <cp:revision>1287</cp:revision>
  <dcterms:created xsi:type="dcterms:W3CDTF">2007-06-01T05:47:12Z</dcterms:created>
  <dcterms:modified xsi:type="dcterms:W3CDTF">2022-11-22T16:37:28Z</dcterms:modified>
</cp:coreProperties>
</file>